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2">
          <p15:clr>
            <a:srgbClr val="A4A3A4"/>
          </p15:clr>
        </p15:guide>
        <p15:guide id="2" pos="3840">
          <p15:clr>
            <a:srgbClr val="A4A3A4"/>
          </p15:clr>
        </p15:guide>
        <p15:guide id="3" orient="horz" pos="1416">
          <p15:clr>
            <a:srgbClr val="A4A3A4"/>
          </p15:clr>
        </p15:guide>
      </p15:sldGuideLst>
    </p:ext>
    <p:ext uri="http://customooxmlschemas.google.com/">
      <go:slidesCustomData xmlns:go="http://customooxmlschemas.google.com/" r:id="rId36" roundtripDataSignature="AMtx7mg3L3MSl+g5SweSeXkFn2BORJOl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902A32F-3C5B-4D21-AE4C-28D2F19D2F24}">
  <a:tblStyle styleId="{C902A32F-3C5B-4D21-AE4C-28D2F19D2F24}" styleName="Table_0">
    <a:wholeTbl>
      <a:tcTxStyle b="off" i="off">
        <a:font>
          <a:latin typeface="Calibri"/>
          <a:ea typeface="Calibri"/>
          <a:cs typeface="Calibri"/>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tcStyle>
    </a:band1H>
    <a:band2H>
      <a:tcTxStyle b="off" i="off"/>
    </a:band2H>
    <a:band1V>
      <a:tcTxStyle b="off"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1V>
    <a:band2V>
      <a:tcTxStyle b="off"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tcStyle>
    </a:lastRow>
    <a:seCell>
      <a:tcTxStyle b="off" i="off"/>
    </a:seCell>
    <a:swCell>
      <a:tcTxStyle b="off" i="off"/>
    </a:swCell>
    <a:firstRow>
      <a:tcTxStyle b="on" i="off">
        <a:font>
          <a:latin typeface="Calibri"/>
          <a:ea typeface="Calibri"/>
          <a:cs typeface="Calibri"/>
        </a:font>
        <a:schemeClr val="lt1"/>
      </a:tcTxStyle>
      <a:tcStyle>
        <a:fill>
          <a:solidFill>
            <a:schemeClr val="accent3"/>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2" orient="horz"/>
        <p:guide pos="3840"/>
        <p:guide pos="14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Good evening everyone! Hope we are having a good night so far. We hear so much about dry the labour market is currently, ever wonder how the job vacancy market is? We are group 3 consisting of Wisam, Alec, Jerry, Olesya and I and today we would be presenting how the job vacancy market is and how it may look in the future</a:t>
            </a:r>
            <a:endParaRPr sz="1400"/>
          </a:p>
        </p:txBody>
      </p:sp>
      <p:sp>
        <p:nvSpPr>
          <p:cNvPr id="119" name="Google Shape;1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fbbdb971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cfbbdb971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MLP:Mulit-layer Perceptron</a:t>
            </a:r>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SARIMAX</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JOB_CHAR: Contains two characteristic: 'Full-time', 'Part-time'</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lnSpc>
                <a:spcPct val="100000"/>
              </a:lnSpc>
              <a:spcBef>
                <a:spcPts val="0"/>
              </a:spcBef>
              <a:spcAft>
                <a:spcPts val="0"/>
              </a:spcAft>
              <a:buSzPts val="1400"/>
              <a:buNone/>
            </a:pPr>
            <a:r>
              <a:t/>
            </a:r>
            <a:endParaRPr/>
          </a:p>
        </p:txBody>
      </p:sp>
      <p:sp>
        <p:nvSpPr>
          <p:cNvPr id="231" name="Google Shape;231;gcfbbdb971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High Errors  explanation:  both models have lots of parameters to configure and we applied grid search to choose the best combination. </a:t>
            </a:r>
            <a:endParaRPr/>
          </a:p>
          <a:p>
            <a:pPr indent="0" lvl="0" marL="0" rtl="0" algn="l">
              <a:lnSpc>
                <a:spcPct val="100000"/>
              </a:lnSpc>
              <a:spcBef>
                <a:spcPts val="0"/>
              </a:spcBef>
              <a:spcAft>
                <a:spcPts val="0"/>
              </a:spcAft>
              <a:buSzPts val="1400"/>
              <a:buNone/>
            </a:pPr>
            <a:r>
              <a:rPr lang="en-US"/>
              <a:t>Limited time for back propagation </a:t>
            </a:r>
            <a:endParaRPr/>
          </a:p>
          <a:p>
            <a:pPr indent="0" lvl="0" marL="0" rtl="0" algn="l">
              <a:lnSpc>
                <a:spcPct val="100000"/>
              </a:lnSpc>
              <a:spcBef>
                <a:spcPts val="0"/>
              </a:spcBef>
              <a:spcAft>
                <a:spcPts val="0"/>
              </a:spcAft>
              <a:buSzPts val="1400"/>
              <a:buNone/>
            </a:pPr>
            <a:r>
              <a:rPr lang="en-US"/>
              <a:t>This type of data has limited research in literature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Red </a:t>
            </a:r>
            <a:endParaRPr/>
          </a:p>
          <a:p>
            <a:pPr indent="0" lvl="0" marL="0" rtl="0" algn="l">
              <a:lnSpc>
                <a:spcPct val="100000"/>
              </a:lnSpc>
              <a:spcBef>
                <a:spcPts val="0"/>
              </a:spcBef>
              <a:spcAft>
                <a:spcPts val="0"/>
              </a:spcAft>
              <a:buSzPts val="1400"/>
              <a:buNone/>
            </a:pPr>
            <a:r>
              <a:rPr lang="en-US"/>
              <a:t>Trends match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50" name="Google Shape;25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fbbdb9713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cfbbdb9713_3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cfbbdb9713_3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bbdb9713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cfbbdb9713_3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cfbbdb9713_3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 about broad nocs </a:t>
            </a:r>
            <a:endParaRPr/>
          </a:p>
        </p:txBody>
      </p:sp>
      <p:sp>
        <p:nvSpPr>
          <p:cNvPr id="303" name="Google Shape;3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Today we would be introducing to you our project, how we went about it, the results from our machine learning projects and what could be done next with the information we have gathered.</a:t>
            </a:r>
            <a:endParaRPr sz="1400"/>
          </a:p>
        </p:txBody>
      </p:sp>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Our project is understanding and predicting potential job vacancies in Canada as a whole and also by province. During the initial stages of the project, our goal was to prodigy potential job vacancies and see if there are any patterns in job postings.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We retrieved our data directly from Statistics Canada where job vacancies are categorized by features such as </a:t>
            </a:r>
            <a:endParaRPr sz="1400"/>
          </a:p>
          <a:p>
            <a:pPr indent="-330200" lvl="0" marL="457200" rtl="0" algn="l">
              <a:lnSpc>
                <a:spcPct val="100000"/>
              </a:lnSpc>
              <a:spcBef>
                <a:spcPts val="0"/>
              </a:spcBef>
              <a:spcAft>
                <a:spcPts val="0"/>
              </a:spcAft>
              <a:buSzPts val="1600"/>
              <a:buChar char="●"/>
            </a:pPr>
            <a:r>
              <a:rPr lang="en-US" sz="1400"/>
              <a:t>province of job posting, </a:t>
            </a:r>
            <a:endParaRPr sz="1400"/>
          </a:p>
          <a:p>
            <a:pPr indent="-330200" lvl="0" marL="457200" rtl="0" algn="l">
              <a:lnSpc>
                <a:spcPct val="100000"/>
              </a:lnSpc>
              <a:spcBef>
                <a:spcPts val="0"/>
              </a:spcBef>
              <a:spcAft>
                <a:spcPts val="0"/>
              </a:spcAft>
              <a:buSzPts val="1600"/>
              <a:buChar char="●"/>
            </a:pPr>
            <a:r>
              <a:rPr lang="en-US" sz="1400"/>
              <a:t>job characteristics such as full time, part time, contract and others</a:t>
            </a:r>
            <a:endParaRPr sz="1400"/>
          </a:p>
          <a:p>
            <a:pPr indent="-330200" lvl="0" marL="457200" rtl="0" algn="l">
              <a:lnSpc>
                <a:spcPct val="100000"/>
              </a:lnSpc>
              <a:spcBef>
                <a:spcPts val="0"/>
              </a:spcBef>
              <a:spcAft>
                <a:spcPts val="0"/>
              </a:spcAft>
              <a:buSzPts val="1600"/>
              <a:buChar char="●"/>
            </a:pPr>
            <a:r>
              <a:rPr lang="en-US" sz="1400"/>
              <a:t>time of posting and</a:t>
            </a:r>
            <a:endParaRPr sz="1400"/>
          </a:p>
          <a:p>
            <a:pPr indent="-330200" lvl="0" marL="457200" rtl="0" algn="l">
              <a:lnSpc>
                <a:spcPct val="100000"/>
              </a:lnSpc>
              <a:spcBef>
                <a:spcPts val="0"/>
              </a:spcBef>
              <a:spcAft>
                <a:spcPts val="0"/>
              </a:spcAft>
              <a:buSzPts val="1600"/>
              <a:buChar char="●"/>
            </a:pPr>
            <a:r>
              <a:rPr lang="en-US" sz="1400"/>
              <a:t>NOC code which stands for National Occupational Classification Code which defines different job types (for example, the NOC code for sales is different from the NOC code for business management)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The questions we hoped to answer with our project are:</a:t>
            </a:r>
            <a:endParaRPr sz="1400"/>
          </a:p>
          <a:p>
            <a:pPr indent="-330200" lvl="0" marL="457200" rtl="0" algn="l">
              <a:lnSpc>
                <a:spcPct val="100000"/>
              </a:lnSpc>
              <a:spcBef>
                <a:spcPts val="0"/>
              </a:spcBef>
              <a:spcAft>
                <a:spcPts val="0"/>
              </a:spcAft>
              <a:buSzPts val="1600"/>
              <a:buChar char="●"/>
            </a:pPr>
            <a:r>
              <a:rPr lang="en-US" sz="1400"/>
              <a:t>What the job market would look like 3-5 years from now and</a:t>
            </a:r>
            <a:endParaRPr sz="1400"/>
          </a:p>
          <a:p>
            <a:pPr indent="-330200" lvl="0" marL="457200" rtl="0" algn="l">
              <a:lnSpc>
                <a:spcPct val="100000"/>
              </a:lnSpc>
              <a:spcBef>
                <a:spcPts val="0"/>
              </a:spcBef>
              <a:spcAft>
                <a:spcPts val="0"/>
              </a:spcAft>
              <a:buSzPts val="1600"/>
              <a:buChar char="●"/>
            </a:pPr>
            <a:r>
              <a:rPr lang="en-US" sz="1400"/>
              <a:t>Which jobs (or NOC) have the most growth potential</a:t>
            </a:r>
            <a:endParaRPr sz="1400"/>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MLP:Mulit-layer Perceptron</a:t>
            </a:r>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SARIMAX</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JOB_CHAR: Contains two characteristic: 'Full-time', 'Part-time'</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lnSpc>
                <a:spcPct val="100000"/>
              </a:lnSpc>
              <a:spcBef>
                <a:spcPts val="0"/>
              </a:spcBef>
              <a:spcAft>
                <a:spcPts val="0"/>
              </a:spcAft>
              <a:buSzPts val="1400"/>
              <a:buNone/>
            </a:pPr>
            <a:r>
              <a:t/>
            </a:r>
            <a:endParaRPr/>
          </a:p>
        </p:txBody>
      </p:sp>
      <p:sp>
        <p:nvSpPr>
          <p:cNvPr id="213" name="Google Shape;21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14" name="Shape 14"/>
        <p:cNvGrpSpPr/>
        <p:nvPr/>
      </p:nvGrpSpPr>
      <p:grpSpPr>
        <a:xfrm>
          <a:off x="0" y="0"/>
          <a:ext cx="0" cy="0"/>
          <a:chOff x="0" y="0"/>
          <a:chExt cx="0" cy="0"/>
        </a:xfrm>
      </p:grpSpPr>
      <p:sp>
        <p:nvSpPr>
          <p:cNvPr id="15" name="Google Shape;15;p22"/>
          <p:cNvSpPr/>
          <p:nvPr>
            <p:ph idx="2" type="pic"/>
          </p:nvPr>
        </p:nvSpPr>
        <p:spPr>
          <a:xfrm>
            <a:off x="0" y="0"/>
            <a:ext cx="12192000" cy="6858000"/>
          </a:xfrm>
          <a:prstGeom prst="rect">
            <a:avLst/>
          </a:prstGeom>
          <a:noFill/>
          <a:ln>
            <a:noFill/>
          </a:ln>
        </p:spPr>
      </p:sp>
      <p:sp>
        <p:nvSpPr>
          <p:cNvPr id="16" name="Google Shape;16;p22"/>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 name="Google Shape;17;p22"/>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2"/>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78" name="Shape 78"/>
        <p:cNvGrpSpPr/>
        <p:nvPr/>
      </p:nvGrpSpPr>
      <p:grpSpPr>
        <a:xfrm>
          <a:off x="0" y="0"/>
          <a:ext cx="0" cy="0"/>
          <a:chOff x="0" y="0"/>
          <a:chExt cx="0" cy="0"/>
        </a:xfrm>
      </p:grpSpPr>
      <p:sp>
        <p:nvSpPr>
          <p:cNvPr id="79" name="Google Shape;79;p21"/>
          <p:cNvSpPr/>
          <p:nvPr>
            <p:ph idx="2" type="pic"/>
          </p:nvPr>
        </p:nvSpPr>
        <p:spPr>
          <a:xfrm>
            <a:off x="0" y="0"/>
            <a:ext cx="12192000" cy="6858000"/>
          </a:xfrm>
          <a:prstGeom prst="rect">
            <a:avLst/>
          </a:prstGeom>
          <a:noFill/>
          <a:ln>
            <a:noFill/>
          </a:ln>
        </p:spPr>
      </p:sp>
      <p:sp>
        <p:nvSpPr>
          <p:cNvPr id="80" name="Google Shape;80;p2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2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2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83" name="Shape 83"/>
        <p:cNvGrpSpPr/>
        <p:nvPr/>
      </p:nvGrpSpPr>
      <p:grpSpPr>
        <a:xfrm>
          <a:off x="0" y="0"/>
          <a:ext cx="0" cy="0"/>
          <a:chOff x="0" y="0"/>
          <a:chExt cx="0" cy="0"/>
        </a:xfrm>
      </p:grpSpPr>
      <p:sp>
        <p:nvSpPr>
          <p:cNvPr id="84" name="Google Shape;84;p33"/>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3"/>
          <p:cNvSpPr txBox="1"/>
          <p:nvPr>
            <p:ph idx="1" type="body"/>
          </p:nvPr>
        </p:nvSpPr>
        <p:spPr>
          <a:xfrm>
            <a:off x="7792279" y="1263841"/>
            <a:ext cx="4018722" cy="4636392"/>
          </a:xfrm>
          <a:prstGeom prst="rect">
            <a:avLst/>
          </a:prstGeom>
          <a:noFill/>
          <a:ln>
            <a:noFill/>
          </a:ln>
        </p:spPr>
        <p:txBody>
          <a:bodyPr anchorCtr="0" anchor="t" bIns="45700" lIns="0" spcFirstLastPara="1" rIns="0" wrap="square" tIns="45700">
            <a:noAutofit/>
          </a:bodyPr>
          <a:lstStyle>
            <a:lvl1pPr indent="-330200" lvl="0" marL="457200" algn="l">
              <a:lnSpc>
                <a:spcPct val="150000"/>
              </a:lnSpc>
              <a:spcBef>
                <a:spcPts val="5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33"/>
          <p:cNvSpPr/>
          <p:nvPr>
            <p:ph idx="2" type="pic"/>
          </p:nvPr>
        </p:nvSpPr>
        <p:spPr>
          <a:xfrm>
            <a:off x="736600" y="365125"/>
            <a:ext cx="2997200" cy="1781979"/>
          </a:xfrm>
          <a:prstGeom prst="rect">
            <a:avLst/>
          </a:prstGeom>
          <a:noFill/>
          <a:ln>
            <a:noFill/>
          </a:ln>
        </p:spPr>
      </p:sp>
      <p:sp>
        <p:nvSpPr>
          <p:cNvPr id="88" name="Google Shape;88;p33"/>
          <p:cNvSpPr/>
          <p:nvPr>
            <p:ph idx="3" type="pic"/>
          </p:nvPr>
        </p:nvSpPr>
        <p:spPr>
          <a:xfrm>
            <a:off x="4051300" y="365125"/>
            <a:ext cx="2997200" cy="1781979"/>
          </a:xfrm>
          <a:prstGeom prst="rect">
            <a:avLst/>
          </a:prstGeom>
          <a:noFill/>
          <a:ln>
            <a:noFill/>
          </a:ln>
        </p:spPr>
      </p:sp>
      <p:sp>
        <p:nvSpPr>
          <p:cNvPr id="89" name="Google Shape;89;p33"/>
          <p:cNvSpPr/>
          <p:nvPr>
            <p:ph idx="4" type="pic"/>
          </p:nvPr>
        </p:nvSpPr>
        <p:spPr>
          <a:xfrm>
            <a:off x="736600" y="2422525"/>
            <a:ext cx="2997200" cy="1781979"/>
          </a:xfrm>
          <a:prstGeom prst="rect">
            <a:avLst/>
          </a:prstGeom>
          <a:noFill/>
          <a:ln>
            <a:noFill/>
          </a:ln>
        </p:spPr>
      </p:sp>
      <p:sp>
        <p:nvSpPr>
          <p:cNvPr id="90" name="Google Shape;90;p33"/>
          <p:cNvSpPr/>
          <p:nvPr>
            <p:ph idx="5" type="pic"/>
          </p:nvPr>
        </p:nvSpPr>
        <p:spPr>
          <a:xfrm>
            <a:off x="4051300" y="2422525"/>
            <a:ext cx="2997200" cy="1781979"/>
          </a:xfrm>
          <a:prstGeom prst="rect">
            <a:avLst/>
          </a:prstGeom>
          <a:noFill/>
          <a:ln>
            <a:noFill/>
          </a:ln>
        </p:spPr>
      </p:sp>
      <p:sp>
        <p:nvSpPr>
          <p:cNvPr id="91" name="Google Shape;91;p33"/>
          <p:cNvSpPr/>
          <p:nvPr>
            <p:ph idx="6" type="pic"/>
          </p:nvPr>
        </p:nvSpPr>
        <p:spPr>
          <a:xfrm>
            <a:off x="736600" y="4479925"/>
            <a:ext cx="2997200" cy="1781979"/>
          </a:xfrm>
          <a:prstGeom prst="rect">
            <a:avLst/>
          </a:prstGeom>
          <a:noFill/>
          <a:ln>
            <a:noFill/>
          </a:ln>
        </p:spPr>
      </p:sp>
      <p:sp>
        <p:nvSpPr>
          <p:cNvPr id="92" name="Google Shape;92;p33"/>
          <p:cNvSpPr/>
          <p:nvPr>
            <p:ph idx="7" type="pic"/>
          </p:nvPr>
        </p:nvSpPr>
        <p:spPr>
          <a:xfrm>
            <a:off x="4051300" y="4479925"/>
            <a:ext cx="2997200" cy="1781979"/>
          </a:xfrm>
          <a:prstGeom prst="rect">
            <a:avLst/>
          </a:prstGeom>
          <a:noFill/>
          <a:ln>
            <a:noFill/>
          </a:ln>
        </p:spPr>
      </p:sp>
      <p:sp>
        <p:nvSpPr>
          <p:cNvPr id="93" name="Google Shape;93;p33"/>
          <p:cNvSpPr/>
          <p:nvPr/>
        </p:nvSpPr>
        <p:spPr>
          <a:xfrm>
            <a:off x="7781678"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94" name="Shape 94"/>
        <p:cNvGrpSpPr/>
        <p:nvPr/>
      </p:nvGrpSpPr>
      <p:grpSpPr>
        <a:xfrm>
          <a:off x="0" y="0"/>
          <a:ext cx="0" cy="0"/>
          <a:chOff x="0" y="0"/>
          <a:chExt cx="0" cy="0"/>
        </a:xfrm>
      </p:grpSpPr>
      <p:sp>
        <p:nvSpPr>
          <p:cNvPr id="95" name="Google Shape;95;p27"/>
          <p:cNvSpPr/>
          <p:nvPr>
            <p:ph idx="2" type="pic"/>
          </p:nvPr>
        </p:nvSpPr>
        <p:spPr>
          <a:xfrm>
            <a:off x="0" y="0"/>
            <a:ext cx="12192000" cy="6858000"/>
          </a:xfrm>
          <a:prstGeom prst="rect">
            <a:avLst/>
          </a:prstGeom>
          <a:noFill/>
          <a:ln>
            <a:noFill/>
          </a:ln>
        </p:spPr>
      </p:sp>
      <p:sp>
        <p:nvSpPr>
          <p:cNvPr id="96" name="Google Shape;96;p2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98" name="Shape 98"/>
        <p:cNvGrpSpPr/>
        <p:nvPr/>
      </p:nvGrpSpPr>
      <p:grpSpPr>
        <a:xfrm>
          <a:off x="0" y="0"/>
          <a:ext cx="0" cy="0"/>
          <a:chOff x="0" y="0"/>
          <a:chExt cx="0" cy="0"/>
        </a:xfrm>
      </p:grpSpPr>
      <p:sp>
        <p:nvSpPr>
          <p:cNvPr id="99" name="Google Shape;99;p34"/>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p:nvPr>
            <p:ph idx="2" type="pic"/>
          </p:nvPr>
        </p:nvSpPr>
        <p:spPr>
          <a:xfrm>
            <a:off x="6578601" y="1638300"/>
            <a:ext cx="5156200" cy="1892300"/>
          </a:xfrm>
          <a:prstGeom prst="rect">
            <a:avLst/>
          </a:prstGeom>
          <a:noFill/>
          <a:ln>
            <a:noFill/>
          </a:ln>
        </p:spPr>
      </p:sp>
      <p:sp>
        <p:nvSpPr>
          <p:cNvPr id="101" name="Google Shape;101;p34"/>
          <p:cNvSpPr/>
          <p:nvPr>
            <p:ph idx="3" type="pic"/>
          </p:nvPr>
        </p:nvSpPr>
        <p:spPr>
          <a:xfrm>
            <a:off x="469900" y="1638300"/>
            <a:ext cx="5156200" cy="1892300"/>
          </a:xfrm>
          <a:prstGeom prst="rect">
            <a:avLst/>
          </a:prstGeom>
          <a:noFill/>
          <a:ln>
            <a:noFill/>
          </a:ln>
        </p:spPr>
      </p:sp>
      <p:sp>
        <p:nvSpPr>
          <p:cNvPr id="102" name="Google Shape;102;p34"/>
          <p:cNvSpPr txBox="1"/>
          <p:nvPr>
            <p:ph idx="1" type="body"/>
          </p:nvPr>
        </p:nvSpPr>
        <p:spPr>
          <a:xfrm>
            <a:off x="469107" y="3864355"/>
            <a:ext cx="5157787"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4"/>
          <p:cNvSpPr txBox="1"/>
          <p:nvPr>
            <p:ph idx="4" type="body"/>
          </p:nvPr>
        </p:nvSpPr>
        <p:spPr>
          <a:xfrm>
            <a:off x="469107" y="4531139"/>
            <a:ext cx="5157787"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4"/>
          <p:cNvSpPr txBox="1"/>
          <p:nvPr>
            <p:ph idx="5" type="body"/>
          </p:nvPr>
        </p:nvSpPr>
        <p:spPr>
          <a:xfrm>
            <a:off x="6565107" y="3864355"/>
            <a:ext cx="5183188"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4"/>
          <p:cNvSpPr txBox="1"/>
          <p:nvPr>
            <p:ph idx="6" type="body"/>
          </p:nvPr>
        </p:nvSpPr>
        <p:spPr>
          <a:xfrm>
            <a:off x="6565107" y="4531139"/>
            <a:ext cx="5183188"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07" name="Shape 107"/>
        <p:cNvGrpSpPr/>
        <p:nvPr/>
      </p:nvGrpSpPr>
      <p:grpSpPr>
        <a:xfrm>
          <a:off x="0" y="0"/>
          <a:ext cx="0" cy="0"/>
          <a:chOff x="0" y="0"/>
          <a:chExt cx="0" cy="0"/>
        </a:xfrm>
      </p:grpSpPr>
      <p:sp>
        <p:nvSpPr>
          <p:cNvPr id="108" name="Google Shape;108;p31"/>
          <p:cNvSpPr/>
          <p:nvPr>
            <p:ph idx="2" type="pic"/>
          </p:nvPr>
        </p:nvSpPr>
        <p:spPr>
          <a:xfrm>
            <a:off x="0" y="0"/>
            <a:ext cx="12192000" cy="6858000"/>
          </a:xfrm>
          <a:prstGeom prst="rect">
            <a:avLst/>
          </a:prstGeom>
          <a:noFill/>
          <a:ln>
            <a:noFill/>
          </a:ln>
        </p:spPr>
      </p:sp>
      <p:sp>
        <p:nvSpPr>
          <p:cNvPr id="109" name="Google Shape;109;p31"/>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1"/>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31"/>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31"/>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31"/>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31"/>
          <p:cNvSpPr/>
          <p:nvPr>
            <p:ph idx="6" type="clipArt"/>
          </p:nvPr>
        </p:nvSpPr>
        <p:spPr>
          <a:xfrm>
            <a:off x="1754768" y="3098985"/>
            <a:ext cx="731520" cy="731520"/>
          </a:xfrm>
          <a:prstGeom prst="rect">
            <a:avLst/>
          </a:prstGeom>
          <a:noFill/>
          <a:ln>
            <a:noFill/>
          </a:ln>
        </p:spPr>
      </p:sp>
      <p:sp>
        <p:nvSpPr>
          <p:cNvPr id="115" name="Google Shape;115;p31"/>
          <p:cNvSpPr/>
          <p:nvPr>
            <p:ph idx="7" type="clipArt"/>
          </p:nvPr>
        </p:nvSpPr>
        <p:spPr>
          <a:xfrm>
            <a:off x="5730240" y="3098985"/>
            <a:ext cx="731520" cy="731520"/>
          </a:xfrm>
          <a:prstGeom prst="rect">
            <a:avLst/>
          </a:prstGeom>
          <a:noFill/>
          <a:ln>
            <a:noFill/>
          </a:ln>
        </p:spPr>
      </p:sp>
      <p:sp>
        <p:nvSpPr>
          <p:cNvPr id="116" name="Google Shape;116;p31"/>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19" name="Shape 19"/>
        <p:cNvGrpSpPr/>
        <p:nvPr/>
      </p:nvGrpSpPr>
      <p:grpSpPr>
        <a:xfrm>
          <a:off x="0" y="0"/>
          <a:ext cx="0" cy="0"/>
          <a:chOff x="0" y="0"/>
          <a:chExt cx="0" cy="0"/>
        </a:xfrm>
      </p:grpSpPr>
      <p:sp>
        <p:nvSpPr>
          <p:cNvPr id="20" name="Google Shape;20;p28"/>
          <p:cNvSpPr/>
          <p:nvPr>
            <p:ph idx="2" type="pic"/>
          </p:nvPr>
        </p:nvSpPr>
        <p:spPr>
          <a:xfrm>
            <a:off x="0" y="0"/>
            <a:ext cx="12192000" cy="6858000"/>
          </a:xfrm>
          <a:prstGeom prst="rect">
            <a:avLst/>
          </a:prstGeom>
          <a:noFill/>
          <a:ln>
            <a:noFill/>
          </a:ln>
        </p:spPr>
      </p:sp>
      <p:sp>
        <p:nvSpPr>
          <p:cNvPr id="21" name="Google Shape;21;p28"/>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23" name="Shape 23"/>
        <p:cNvGrpSpPr/>
        <p:nvPr/>
      </p:nvGrpSpPr>
      <p:grpSpPr>
        <a:xfrm>
          <a:off x="0" y="0"/>
          <a:ext cx="0" cy="0"/>
          <a:chOff x="0" y="0"/>
          <a:chExt cx="0" cy="0"/>
        </a:xfrm>
      </p:grpSpPr>
      <p:sp>
        <p:nvSpPr>
          <p:cNvPr id="24" name="Google Shape;24;p32"/>
          <p:cNvSpPr/>
          <p:nvPr>
            <p:ph idx="2" type="pic"/>
          </p:nvPr>
        </p:nvSpPr>
        <p:spPr>
          <a:xfrm>
            <a:off x="0" y="0"/>
            <a:ext cx="12192000" cy="6858000"/>
          </a:xfrm>
          <a:prstGeom prst="rect">
            <a:avLst/>
          </a:prstGeom>
          <a:noFill/>
          <a:ln>
            <a:noFill/>
          </a:ln>
        </p:spPr>
      </p:sp>
      <p:sp>
        <p:nvSpPr>
          <p:cNvPr id="25" name="Google Shape;25;p32"/>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32"/>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 name="Google Shape;28;p32"/>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32"/>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 name="Google Shape;30;p32"/>
          <p:cNvSpPr/>
          <p:nvPr>
            <p:ph idx="6" type="clipArt"/>
          </p:nvPr>
        </p:nvSpPr>
        <p:spPr>
          <a:xfrm>
            <a:off x="1754768" y="3098985"/>
            <a:ext cx="731520" cy="731520"/>
          </a:xfrm>
          <a:prstGeom prst="rect">
            <a:avLst/>
          </a:prstGeom>
          <a:noFill/>
          <a:ln>
            <a:noFill/>
          </a:ln>
        </p:spPr>
      </p:sp>
      <p:sp>
        <p:nvSpPr>
          <p:cNvPr id="31" name="Google Shape;31;p32"/>
          <p:cNvSpPr/>
          <p:nvPr>
            <p:ph idx="7" type="clipArt"/>
          </p:nvPr>
        </p:nvSpPr>
        <p:spPr>
          <a:xfrm>
            <a:off x="5730240" y="3098985"/>
            <a:ext cx="731520" cy="731520"/>
          </a:xfrm>
          <a:prstGeom prst="rect">
            <a:avLst/>
          </a:prstGeom>
          <a:noFill/>
          <a:ln>
            <a:noFill/>
          </a:ln>
        </p:spPr>
      </p:sp>
      <p:sp>
        <p:nvSpPr>
          <p:cNvPr id="32" name="Google Shape;32;p32"/>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 name="Shape 38"/>
        <p:cNvGrpSpPr/>
        <p:nvPr/>
      </p:nvGrpSpPr>
      <p:grpSpPr>
        <a:xfrm>
          <a:off x="0" y="0"/>
          <a:ext cx="0" cy="0"/>
          <a:chOff x="0" y="0"/>
          <a:chExt cx="0" cy="0"/>
        </a:xfrm>
      </p:grpSpPr>
      <p:sp>
        <p:nvSpPr>
          <p:cNvPr id="39" name="Google Shape;39;p23"/>
          <p:cNvSpPr/>
          <p:nvPr>
            <p:ph idx="2" type="pic"/>
          </p:nvPr>
        </p:nvSpPr>
        <p:spPr>
          <a:xfrm>
            <a:off x="0" y="0"/>
            <a:ext cx="6096000" cy="6858000"/>
          </a:xfrm>
          <a:prstGeom prst="parallelogram">
            <a:avLst>
              <a:gd fmla="val 25000" name="adj"/>
            </a:avLst>
          </a:prstGeom>
          <a:noFill/>
          <a:ln>
            <a:noFill/>
          </a:ln>
        </p:spPr>
      </p:sp>
      <p:sp>
        <p:nvSpPr>
          <p:cNvPr id="40" name="Google Shape;40;p23"/>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5400"/>
              <a:buFont typeface="Calibri"/>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3"/>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800"/>
              <a:buNone/>
              <a:defRPr sz="18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p:nvPr/>
        </p:nvSpPr>
        <p:spPr>
          <a:xfrm>
            <a:off x="7068820" y="6303963"/>
            <a:ext cx="3014980" cy="554037"/>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5" name="Shape 45"/>
        <p:cNvGrpSpPr/>
        <p:nvPr/>
      </p:nvGrpSpPr>
      <p:grpSpPr>
        <a:xfrm>
          <a:off x="0" y="0"/>
          <a:ext cx="0" cy="0"/>
          <a:chOff x="0" y="0"/>
          <a:chExt cx="0" cy="0"/>
        </a:xfrm>
      </p:grpSpPr>
      <p:sp>
        <p:nvSpPr>
          <p:cNvPr id="46" name="Google Shape;46;p24"/>
          <p:cNvSpPr txBox="1"/>
          <p:nvPr>
            <p:ph idx="1" type="body"/>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p:nvPr>
            <p:ph idx="2" type="pic"/>
          </p:nvPr>
        </p:nvSpPr>
        <p:spPr>
          <a:xfrm>
            <a:off x="0" y="0"/>
            <a:ext cx="5416550" cy="6846932"/>
          </a:xfrm>
          <a:prstGeom prst="rect">
            <a:avLst/>
          </a:prstGeom>
          <a:noFill/>
          <a:ln>
            <a:noFill/>
          </a:ln>
        </p:spPr>
      </p:sp>
      <p:sp>
        <p:nvSpPr>
          <p:cNvPr id="48" name="Google Shape;48;p2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24"/>
          <p:cNvSpPr txBox="1"/>
          <p:nvPr>
            <p:ph idx="3" type="body"/>
          </p:nvPr>
        </p:nvSpPr>
        <p:spPr>
          <a:xfrm>
            <a:off x="6096000" y="2799617"/>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1" name="Google Shape;51;p24"/>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52" name="Shape 52"/>
        <p:cNvGrpSpPr/>
        <p:nvPr/>
      </p:nvGrpSpPr>
      <p:grpSpPr>
        <a:xfrm>
          <a:off x="0" y="0"/>
          <a:ext cx="0" cy="0"/>
          <a:chOff x="0" y="0"/>
          <a:chExt cx="0" cy="0"/>
        </a:xfrm>
      </p:grpSpPr>
      <p:sp>
        <p:nvSpPr>
          <p:cNvPr id="53" name="Google Shape;53;p26"/>
          <p:cNvSpPr/>
          <p:nvPr>
            <p:ph idx="2" type="pic"/>
          </p:nvPr>
        </p:nvSpPr>
        <p:spPr>
          <a:xfrm>
            <a:off x="0" y="0"/>
            <a:ext cx="6096000" cy="6867922"/>
          </a:xfrm>
          <a:prstGeom prst="rect">
            <a:avLst/>
          </a:prstGeom>
          <a:noFill/>
          <a:ln>
            <a:noFill/>
          </a:ln>
        </p:spPr>
      </p:sp>
      <p:sp>
        <p:nvSpPr>
          <p:cNvPr id="54" name="Google Shape;54;p2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 type="body"/>
          </p:nvPr>
        </p:nvSpPr>
        <p:spPr>
          <a:xfrm>
            <a:off x="6096000" y="4378134"/>
            <a:ext cx="525145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Table">
  <p:cSld name="Chart and Table">
    <p:spTree>
      <p:nvGrpSpPr>
        <p:cNvPr id="58" name="Shape 58"/>
        <p:cNvGrpSpPr/>
        <p:nvPr/>
      </p:nvGrpSpPr>
      <p:grpSpPr>
        <a:xfrm>
          <a:off x="0" y="0"/>
          <a:ext cx="0" cy="0"/>
          <a:chOff x="0" y="0"/>
          <a:chExt cx="0" cy="0"/>
        </a:xfrm>
      </p:grpSpPr>
      <p:sp>
        <p:nvSpPr>
          <p:cNvPr id="59" name="Google Shape;59;p25"/>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62" name="Shape 62"/>
        <p:cNvGrpSpPr/>
        <p:nvPr/>
      </p:nvGrpSpPr>
      <p:grpSpPr>
        <a:xfrm>
          <a:off x="0" y="0"/>
          <a:ext cx="0" cy="0"/>
          <a:chOff x="0" y="0"/>
          <a:chExt cx="0" cy="0"/>
        </a:xfrm>
      </p:grpSpPr>
      <p:sp>
        <p:nvSpPr>
          <p:cNvPr id="63" name="Google Shape;63;p29"/>
          <p:cNvSpPr/>
          <p:nvPr>
            <p:ph idx="2" type="pic"/>
          </p:nvPr>
        </p:nvSpPr>
        <p:spPr>
          <a:xfrm>
            <a:off x="0" y="0"/>
            <a:ext cx="5416550" cy="6858000"/>
          </a:xfrm>
          <a:prstGeom prst="rect">
            <a:avLst/>
          </a:prstGeom>
          <a:noFill/>
          <a:ln>
            <a:noFill/>
          </a:ln>
        </p:spPr>
      </p:sp>
      <p:sp>
        <p:nvSpPr>
          <p:cNvPr id="64" name="Google Shape;64;p2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9"/>
          <p:cNvSpPr txBox="1"/>
          <p:nvPr>
            <p:ph idx="1" type="body"/>
          </p:nvPr>
        </p:nvSpPr>
        <p:spPr>
          <a:xfrm>
            <a:off x="6096000" y="1661160"/>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9"/>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7" name="Google Shape;67;p29"/>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9"/>
          <p:cNvSpPr/>
          <p:nvPr/>
        </p:nvSpPr>
        <p:spPr>
          <a:xfrm>
            <a:off x="6107044"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69" name="Shape 69"/>
        <p:cNvGrpSpPr/>
        <p:nvPr/>
      </p:nvGrpSpPr>
      <p:grpSpPr>
        <a:xfrm>
          <a:off x="0" y="0"/>
          <a:ext cx="0" cy="0"/>
          <a:chOff x="0" y="0"/>
          <a:chExt cx="0" cy="0"/>
        </a:xfrm>
      </p:grpSpPr>
      <p:sp>
        <p:nvSpPr>
          <p:cNvPr id="70" name="Google Shape;70;p30"/>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0"/>
          <p:cNvSpPr/>
          <p:nvPr>
            <p:ph idx="2" type="pic"/>
          </p:nvPr>
        </p:nvSpPr>
        <p:spPr>
          <a:xfrm>
            <a:off x="960438" y="1624013"/>
            <a:ext cx="3108325" cy="1892300"/>
          </a:xfrm>
          <a:prstGeom prst="rect">
            <a:avLst/>
          </a:prstGeom>
          <a:noFill/>
          <a:ln>
            <a:noFill/>
          </a:ln>
        </p:spPr>
      </p:sp>
      <p:sp>
        <p:nvSpPr>
          <p:cNvPr id="73" name="Google Shape;73;p30"/>
          <p:cNvSpPr/>
          <p:nvPr>
            <p:ph idx="3" type="pic"/>
          </p:nvPr>
        </p:nvSpPr>
        <p:spPr>
          <a:xfrm>
            <a:off x="4542155" y="1623219"/>
            <a:ext cx="3108325" cy="1892300"/>
          </a:xfrm>
          <a:prstGeom prst="rect">
            <a:avLst/>
          </a:prstGeom>
          <a:noFill/>
          <a:ln>
            <a:noFill/>
          </a:ln>
        </p:spPr>
      </p:sp>
      <p:sp>
        <p:nvSpPr>
          <p:cNvPr id="74" name="Google Shape;74;p30"/>
          <p:cNvSpPr/>
          <p:nvPr>
            <p:ph idx="4" type="pic"/>
          </p:nvPr>
        </p:nvSpPr>
        <p:spPr>
          <a:xfrm>
            <a:off x="8122920" y="1623219"/>
            <a:ext cx="3108325" cy="1892300"/>
          </a:xfrm>
          <a:prstGeom prst="rect">
            <a:avLst/>
          </a:prstGeom>
          <a:noFill/>
          <a:ln>
            <a:noFill/>
          </a:ln>
        </p:spPr>
      </p:sp>
      <p:sp>
        <p:nvSpPr>
          <p:cNvPr id="75" name="Google Shape;75;p30"/>
          <p:cNvSpPr txBox="1"/>
          <p:nvPr>
            <p:ph idx="5" type="body"/>
          </p:nvPr>
        </p:nvSpPr>
        <p:spPr>
          <a:xfrm>
            <a:off x="4541837"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0"/>
          <p:cNvSpPr txBox="1"/>
          <p:nvPr>
            <p:ph idx="6" type="body"/>
          </p:nvPr>
        </p:nvSpPr>
        <p:spPr>
          <a:xfrm>
            <a:off x="8122919"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3.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0"/>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3" name="Google Shape;13;p2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19"/>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19"/>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1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drive.google.com/file/d/1gmle4cFNkcvI7pe22ql_YwdxZPD0I3xG/view" TargetMode="Externa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17.jpg"/><Relationship Id="rId13" Type="http://schemas.openxmlformats.org/officeDocument/2006/relationships/image" Target="../media/image15.png"/><Relationship Id="rId12"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8.png"/><Relationship Id="rId15" Type="http://schemas.openxmlformats.org/officeDocument/2006/relationships/image" Target="../media/image11.png"/><Relationship Id="rId14" Type="http://schemas.openxmlformats.org/officeDocument/2006/relationships/image" Target="../media/image19.png"/><Relationship Id="rId16"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pic>
        <p:nvPicPr>
          <p:cNvPr descr="abstract image" id="121" name="Google Shape;121;p1"/>
          <p:cNvPicPr preferRelativeResize="0"/>
          <p:nvPr>
            <p:ph idx="2" type="pic"/>
          </p:nvPr>
        </p:nvPicPr>
        <p:blipFill rotWithShape="1">
          <a:blip r:embed="rId3">
            <a:alphaModFix amt="52000"/>
          </a:blip>
          <a:srcRect b="0" l="0" r="0" t="0"/>
          <a:stretch/>
        </p:blipFill>
        <p:spPr>
          <a:xfrm>
            <a:off x="0" y="0"/>
            <a:ext cx="12192000" cy="6858000"/>
          </a:xfrm>
          <a:prstGeom prst="rect">
            <a:avLst/>
          </a:prstGeom>
          <a:noFill/>
          <a:ln>
            <a:noFill/>
          </a:ln>
        </p:spPr>
      </p:pic>
      <p:sp>
        <p:nvSpPr>
          <p:cNvPr id="122" name="Google Shape;122;p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lt1"/>
              </a:buClr>
              <a:buSzPts val="4000"/>
              <a:buFont typeface="Calibri"/>
              <a:buNone/>
            </a:pPr>
            <a:r>
              <a:rPr lang="en-US"/>
              <a:t>PREDICTING JOB VACANCIES IN CANADA</a:t>
            </a:r>
            <a:endParaRPr/>
          </a:p>
        </p:txBody>
      </p:sp>
      <p:sp>
        <p:nvSpPr>
          <p:cNvPr id="123" name="Google Shape;123;p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12/2/2021</a:t>
            </a:r>
            <a:endParaRPr/>
          </a:p>
        </p:txBody>
      </p:sp>
      <p:sp>
        <p:nvSpPr>
          <p:cNvPr id="124" name="Google Shape;124;p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USING MACHINE LEARNING </a:t>
            </a:r>
            <a:endParaRPr/>
          </a:p>
        </p:txBody>
      </p:sp>
      <p:sp>
        <p:nvSpPr>
          <p:cNvPr id="125" name="Google Shape;125;p1"/>
          <p:cNvSpPr txBox="1"/>
          <p:nvPr/>
        </p:nvSpPr>
        <p:spPr>
          <a:xfrm>
            <a:off x="662151" y="4850541"/>
            <a:ext cx="300595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Wisam Ramadan</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Alec Ngai</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Esther Utomakili</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Jerry McGranaghan</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Olesya Irkhina</a:t>
            </a:r>
            <a:endParaRPr b="0" i="0" sz="1800" u="none" cap="none" strike="noStrike">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fbbdb9713_2_0"/>
          <p:cNvSpPr/>
          <p:nvPr/>
        </p:nvSpPr>
        <p:spPr>
          <a:xfrm>
            <a:off x="507671" y="1412484"/>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MLP</a:t>
            </a:r>
            <a:endParaRPr b="0" i="0" sz="1800" u="none" cap="none" strike="noStrike">
              <a:solidFill>
                <a:schemeClr val="lt1"/>
              </a:solidFill>
              <a:latin typeface="Calibri"/>
              <a:ea typeface="Calibri"/>
              <a:cs typeface="Calibri"/>
              <a:sym typeface="Calibri"/>
            </a:endParaRPr>
          </a:p>
        </p:txBody>
      </p:sp>
      <p:sp>
        <p:nvSpPr>
          <p:cNvPr id="234" name="Google Shape;234;gcfbbdb9713_2_0"/>
          <p:cNvSpPr txBox="1"/>
          <p:nvPr>
            <p:ph type="title"/>
          </p:nvPr>
        </p:nvSpPr>
        <p:spPr>
          <a:xfrm>
            <a:off x="426793" y="22325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FEATURE SELECTION AND ENGINEERING </a:t>
            </a:r>
            <a:endParaRPr sz="4800"/>
          </a:p>
        </p:txBody>
      </p:sp>
      <p:sp>
        <p:nvSpPr>
          <p:cNvPr id="235" name="Google Shape;235;gcfbbdb9713_2_0"/>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6" name="Google Shape;236;gcfbbdb9713_2_0"/>
          <p:cNvSpPr/>
          <p:nvPr/>
        </p:nvSpPr>
        <p:spPr>
          <a:xfrm>
            <a:off x="6976939" y="1412483"/>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SARIMAX</a:t>
            </a:r>
            <a:endParaRPr b="0" i="0" sz="1400" u="none" cap="none" strike="noStrike">
              <a:solidFill>
                <a:srgbClr val="000000"/>
              </a:solidFill>
              <a:latin typeface="Arial"/>
              <a:ea typeface="Arial"/>
              <a:cs typeface="Arial"/>
              <a:sym typeface="Arial"/>
            </a:endParaRPr>
          </a:p>
        </p:txBody>
      </p:sp>
      <p:graphicFrame>
        <p:nvGraphicFramePr>
          <p:cNvPr descr="Table Goes Here" id="237" name="Google Shape;237;gcfbbdb9713_2_0"/>
          <p:cNvGraphicFramePr/>
          <p:nvPr/>
        </p:nvGraphicFramePr>
        <p:xfrm>
          <a:off x="285643" y="1990699"/>
          <a:ext cx="3000000" cy="3000000"/>
        </p:xfrm>
        <a:graphic>
          <a:graphicData uri="http://schemas.openxmlformats.org/drawingml/2006/table">
            <a:tbl>
              <a:tblPr firstRow="1">
                <a:noFill/>
                <a:tableStyleId>{C902A32F-3C5B-4D21-AE4C-28D2F19D2F24}</a:tableStyleId>
              </a:tblPr>
              <a:tblGrid>
                <a:gridCol w="3383000"/>
                <a:gridCol w="3051700"/>
              </a:tblGrid>
              <a:tr h="5814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Feature Selection</a:t>
                      </a:r>
                      <a:endParaRPr sz="1400" u="none" cap="none" strike="noStrike"/>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Calibri"/>
                          <a:ea typeface="Calibri"/>
                          <a:cs typeface="Calibri"/>
                          <a:sym typeface="Calibri"/>
                        </a:rPr>
                        <a:t>Feature Engineering</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0"/>
                      </a:srgbClr>
                    </a:solidFill>
                  </a:tcPr>
                </a:tc>
              </a:tr>
              <a:tr h="33833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Input (28 Features)</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Vacancy Date ( Year , Qu</a:t>
                      </a:r>
                      <a:r>
                        <a:rPr lang="en-US" sz="1800" u="none" cap="none" strike="noStrike"/>
                        <a:t>arter) </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Province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Broad National Occupation Classification(NOC)</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Job Characteristics full time Job Characteristics part time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Granular level </a:t>
                      </a:r>
                      <a:r>
                        <a:rPr lang="en-US" sz="1800" u="none" cap="none" strike="noStrike"/>
                        <a:t>Previous Quarter Vacancy </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Output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Predicted vacancies </a:t>
                      </a:r>
                      <a:endParaRPr sz="1400" u="none" cap="none" strike="noStrike"/>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Creation of previous quarter vacancy</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Creation of Year and Quarter columns</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One hot encoding</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lang="en-US" sz="1800" u="none" cap="none" strike="noStrike"/>
                        <a:t>Label Encoding </a:t>
                      </a:r>
                      <a:endParaRPr sz="1800" u="none" cap="none" strike="noStrike"/>
                    </a:p>
                    <a:p>
                      <a:pPr indent="-285750" lvl="0" marL="285750" marR="0" rtl="0" algn="l">
                        <a:lnSpc>
                          <a:spcPct val="100000"/>
                        </a:lnSpc>
                        <a:spcBef>
                          <a:spcPts val="0"/>
                        </a:spcBef>
                        <a:spcAft>
                          <a:spcPts val="0"/>
                        </a:spcAft>
                        <a:buClr>
                          <a:srgbClr val="000000"/>
                        </a:buClr>
                        <a:buSzPts val="1800"/>
                        <a:buFont typeface="Arial"/>
                        <a:buChar char="•"/>
                      </a:pPr>
                      <a:r>
                        <a:rPr lang="en-US" sz="1800" u="none" cap="none" strike="noStrike"/>
                        <a:t>Standard Scaler</a:t>
                      </a:r>
                      <a:endParaRPr sz="18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descr="Table Goes Here" id="238" name="Google Shape;238;gcfbbdb9713_2_0"/>
          <p:cNvGraphicFramePr/>
          <p:nvPr/>
        </p:nvGraphicFramePr>
        <p:xfrm>
          <a:off x="6910850" y="2066899"/>
          <a:ext cx="3000000" cy="3000000"/>
        </p:xfrm>
        <a:graphic>
          <a:graphicData uri="http://schemas.openxmlformats.org/drawingml/2006/table">
            <a:tbl>
              <a:tblPr firstRow="1">
                <a:noFill/>
                <a:tableStyleId>{C902A32F-3C5B-4D21-AE4C-28D2F19D2F24}</a:tableStyleId>
              </a:tblPr>
              <a:tblGrid>
                <a:gridCol w="2497750"/>
                <a:gridCol w="2497750"/>
              </a:tblGrid>
              <a:tr h="5814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Feature Selection</a:t>
                      </a:r>
                      <a:endParaRPr sz="1400" u="none" cap="none" strike="noStrike"/>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0"/>
                      </a:srgbClr>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Calibri"/>
                          <a:ea typeface="Calibri"/>
                          <a:cs typeface="Calibri"/>
                          <a:sym typeface="Calibri"/>
                        </a:rPr>
                        <a:t>Feature Engineering</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85907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Input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Vacancy Date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Vacancies on Canada level, all NOCs, All work types</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Vacancies on province level, all NOCs, All work types</a:t>
                      </a:r>
                      <a:endParaRPr sz="1400" u="none" cap="none" strike="noStrike"/>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Output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Predicted vacancies </a:t>
                      </a:r>
                      <a:endParaRPr sz="1400" u="none" cap="none" strike="noStrike"/>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Imputation of missing data in Canada and province level</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RESULTS</a:t>
            </a:r>
            <a:endParaRPr/>
          </a:p>
        </p:txBody>
      </p:sp>
      <p:pic>
        <p:nvPicPr>
          <p:cNvPr descr="close up of computer on top of table against a brick wall" id="244" name="Google Shape;244;p11"/>
          <p:cNvPicPr preferRelativeResize="0"/>
          <p:nvPr>
            <p:ph idx="2" type="pic"/>
          </p:nvPr>
        </p:nvPicPr>
        <p:blipFill rotWithShape="1">
          <a:blip r:embed="rId3">
            <a:alphaModFix/>
          </a:blip>
          <a:srcRect b="0" l="20370" r="20368" t="0"/>
          <a:stretch/>
        </p:blipFill>
        <p:spPr>
          <a:xfrm>
            <a:off x="0" y="0"/>
            <a:ext cx="6096000" cy="6867922"/>
          </a:xfrm>
          <a:prstGeom prst="rect">
            <a:avLst/>
          </a:prstGeom>
          <a:noFill/>
          <a:ln>
            <a:noFill/>
          </a:ln>
        </p:spPr>
      </p:pic>
      <p:sp>
        <p:nvSpPr>
          <p:cNvPr id="245" name="Google Shape;245;p11"/>
          <p:cNvSpPr txBox="1"/>
          <p:nvPr>
            <p:ph idx="1" type="body"/>
          </p:nvPr>
        </p:nvSpPr>
        <p:spPr>
          <a:xfrm>
            <a:off x="6096000" y="4378135"/>
            <a:ext cx="3836276" cy="31999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LOOKING THROUGH THE DATA</a:t>
            </a:r>
            <a:endParaRPr/>
          </a:p>
        </p:txBody>
      </p:sp>
      <p:sp>
        <p:nvSpPr>
          <p:cNvPr id="246" name="Google Shape;246;p1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701669" y="179916"/>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b="1" lang="en-US"/>
              <a:t>MACHINE LEARNING MODELS</a:t>
            </a:r>
            <a:endParaRPr sz="4800"/>
          </a:p>
        </p:txBody>
      </p:sp>
      <p:graphicFrame>
        <p:nvGraphicFramePr>
          <p:cNvPr descr="Table Goes Here" id="253" name="Google Shape;253;p12"/>
          <p:cNvGraphicFramePr/>
          <p:nvPr/>
        </p:nvGraphicFramePr>
        <p:xfrm>
          <a:off x="619022" y="4979168"/>
          <a:ext cx="3000000" cy="3000000"/>
        </p:xfrm>
        <a:graphic>
          <a:graphicData uri="http://schemas.openxmlformats.org/drawingml/2006/table">
            <a:tbl>
              <a:tblPr firstRow="1">
                <a:noFill/>
                <a:tableStyleId>{C902A32F-3C5B-4D21-AE4C-28D2F19D2F24}</a:tableStyleId>
              </a:tblPr>
              <a:tblGrid>
                <a:gridCol w="2871775"/>
                <a:gridCol w="2959100"/>
                <a:gridCol w="2384575"/>
                <a:gridCol w="2738500"/>
              </a:tblGrid>
              <a:tr h="2552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35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Calibri"/>
                          <a:ea typeface="Calibri"/>
                          <a:cs typeface="Calibri"/>
                          <a:sym typeface="Calibri"/>
                        </a:rPr>
                        <a:t>MLP </a:t>
                      </a:r>
                      <a:r>
                        <a:rPr lang="en-US" sz="1400" u="none" cap="none" strike="noStrike"/>
                        <a:t>“Relu” “Adam”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rPr>
                        <a:t>M</a:t>
                      </a:r>
                      <a:r>
                        <a:rPr lang="en-US" sz="1400" u="none" cap="none" strike="noStrike">
                          <a:solidFill>
                            <a:schemeClr val="dk1"/>
                          </a:solidFill>
                          <a:latin typeface="Calibri"/>
                          <a:ea typeface="Calibri"/>
                          <a:cs typeface="Calibri"/>
                          <a:sym typeface="Calibri"/>
                        </a:rPr>
                        <a:t>ul</a:t>
                      </a:r>
                      <a:r>
                        <a:rPr lang="en-US" sz="1400" u="none" cap="none" strike="noStrike"/>
                        <a:t>ti</a:t>
                      </a:r>
                      <a:r>
                        <a:rPr lang="en-US" sz="1400" u="none" cap="none" strike="noStrike">
                          <a:solidFill>
                            <a:schemeClr val="dk1"/>
                          </a:solidFill>
                          <a:latin typeface="Calibri"/>
                          <a:ea typeface="Calibri"/>
                          <a:cs typeface="Calibri"/>
                          <a:sym typeface="Calibri"/>
                        </a:rPr>
                        <a:t>-</a:t>
                      </a:r>
                      <a:r>
                        <a:rPr b="1" lang="en-US" sz="1400" u="none" cap="none" strike="noStrike"/>
                        <a:t>L</a:t>
                      </a:r>
                      <a:r>
                        <a:rPr lang="en-US" sz="1400" u="none" cap="none" strike="noStrike">
                          <a:solidFill>
                            <a:schemeClr val="dk1"/>
                          </a:solidFill>
                          <a:latin typeface="Calibri"/>
                          <a:ea typeface="Calibri"/>
                          <a:cs typeface="Calibri"/>
                          <a:sym typeface="Calibri"/>
                        </a:rPr>
                        <a:t>ayer </a:t>
                      </a:r>
                      <a:r>
                        <a:rPr b="1" lang="en-US" sz="1400" u="none" cap="none" strike="noStrike">
                          <a:solidFill>
                            <a:schemeClr val="dk1"/>
                          </a:solidFill>
                        </a:rPr>
                        <a:t>P</a:t>
                      </a:r>
                      <a:r>
                        <a:rPr lang="en-US" sz="1400" u="none" cap="none" strike="noStrike">
                          <a:solidFill>
                            <a:schemeClr val="dk1"/>
                          </a:solidFill>
                          <a:latin typeface="Calibri"/>
                          <a:ea typeface="Calibri"/>
                          <a:cs typeface="Calibri"/>
                          <a:sym typeface="Calibri"/>
                        </a:rPr>
                        <a:t>erceptron Regress</a:t>
                      </a:r>
                      <a:r>
                        <a:rPr lang="en-US" sz="1400" u="none" cap="none" strike="noStrike"/>
                        <a:t>or</a:t>
                      </a:r>
                      <a:endParaRPr sz="1400" u="none" cap="none" strike="noStrike"/>
                    </a:p>
                  </a:txBody>
                  <a:tcPr marT="45725" marB="45725" marR="91450" marL="182875">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r^2: 0.981 </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Root Mean Square Error </a:t>
                      </a:r>
                      <a:r>
                        <a:rPr lang="en-US" sz="1400" u="none" cap="none" strike="noStrike">
                          <a:solidFill>
                            <a:schemeClr val="dk1"/>
                          </a:solidFill>
                          <a:latin typeface="Calibri"/>
                          <a:ea typeface="Calibri"/>
                          <a:cs typeface="Calibri"/>
                          <a:sym typeface="Calibri"/>
                        </a:rPr>
                        <a:t>:</a:t>
                      </a:r>
                      <a:r>
                        <a:rPr b="0" i="0" lang="en-US" sz="1400" u="none" cap="none" strike="noStrike">
                          <a:solidFill>
                            <a:schemeClr val="dk1"/>
                          </a:solidFill>
                          <a:latin typeface="Calibri"/>
                          <a:ea typeface="Calibri"/>
                          <a:cs typeface="Calibri"/>
                          <a:sym typeface="Calibri"/>
                        </a:rPr>
                        <a:t>790.1</a:t>
                      </a:r>
                      <a:endParaRPr sz="1400" u="none" cap="none" strike="noStrike"/>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Calibri"/>
                          <a:ea typeface="Calibri"/>
                          <a:cs typeface="Calibri"/>
                          <a:sym typeface="Calibri"/>
                        </a:rPr>
                        <a:t>SARIMAX</a:t>
                      </a:r>
                      <a:endParaRPr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rPr b="1" lang="en-US" sz="1200" u="none" cap="none" strike="noStrike"/>
                        <a:t>S</a:t>
                      </a:r>
                      <a:r>
                        <a:rPr lang="en-US" sz="1200" u="none" cap="none" strike="noStrike"/>
                        <a:t>easonal </a:t>
                      </a:r>
                      <a:r>
                        <a:rPr b="1" lang="en-US" sz="1200" u="none" cap="none" strike="noStrike"/>
                        <a:t>A</a:t>
                      </a:r>
                      <a:r>
                        <a:rPr lang="en-US" sz="1200" u="none" cap="none" strike="noStrike"/>
                        <a:t>uto-</a:t>
                      </a:r>
                      <a:r>
                        <a:rPr b="1" lang="en-US" sz="1200" u="none" cap="none" strike="noStrike"/>
                        <a:t>R</a:t>
                      </a:r>
                      <a:r>
                        <a:rPr lang="en-US" sz="1200" u="none" cap="none" strike="noStrike"/>
                        <a:t>egressive </a:t>
                      </a:r>
                      <a:r>
                        <a:rPr b="1" lang="en-US" sz="1200" u="none" cap="none" strike="noStrike"/>
                        <a:t>I</a:t>
                      </a:r>
                      <a:r>
                        <a:rPr lang="en-US" sz="1200" u="none" cap="none" strike="noStrike"/>
                        <a:t>ntegrated </a:t>
                      </a:r>
                      <a:r>
                        <a:rPr b="1" lang="en-US" sz="1200" u="none" cap="none" strike="noStrike"/>
                        <a:t>M</a:t>
                      </a:r>
                      <a:r>
                        <a:rPr lang="en-US" sz="1200" u="none" cap="none" strike="noStrike"/>
                        <a:t>oving </a:t>
                      </a:r>
                      <a:r>
                        <a:rPr b="1" lang="en-US" sz="1200" u="none" cap="none" strike="noStrike"/>
                        <a:t>A</a:t>
                      </a:r>
                      <a:r>
                        <a:rPr lang="en-US" sz="1200" u="none" cap="none" strike="noStrike"/>
                        <a:t>verage with e</a:t>
                      </a:r>
                      <a:r>
                        <a:rPr b="1" lang="en-US" sz="1200" u="none" cap="none" strike="noStrike"/>
                        <a:t>X</a:t>
                      </a:r>
                      <a:r>
                        <a:rPr lang="en-US" sz="1200" u="none" cap="none" strike="noStrike"/>
                        <a:t>ogenous factors</a:t>
                      </a:r>
                      <a:endParaRPr sz="1400" u="none" cap="none" strike="noStrike"/>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Explained Variance Score : 0.12</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Root Mean Square Error : 254.9</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Calibri"/>
                        <a:ea typeface="Calibri"/>
                        <a:cs typeface="Calibri"/>
                        <a:sym typeface="Calibri"/>
                      </a:endParaRPr>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4" name="Google Shape;254;p1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55" name="Google Shape;255;p12"/>
          <p:cNvGrpSpPr/>
          <p:nvPr/>
        </p:nvGrpSpPr>
        <p:grpSpPr>
          <a:xfrm>
            <a:off x="619022" y="4530128"/>
            <a:ext cx="11002961" cy="557784"/>
            <a:chOff x="604663" y="2808861"/>
            <a:chExt cx="11002961" cy="557784"/>
          </a:xfrm>
        </p:grpSpPr>
        <p:sp>
          <p:nvSpPr>
            <p:cNvPr id="256" name="Google Shape;256;p12"/>
            <p:cNvSpPr/>
            <p:nvPr/>
          </p:nvSpPr>
          <p:spPr>
            <a:xfrm>
              <a:off x="604663" y="2808861"/>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12"/>
            <p:cNvSpPr txBox="1"/>
            <p:nvPr/>
          </p:nvSpPr>
          <p:spPr>
            <a:xfrm>
              <a:off x="838200" y="2917387"/>
              <a:ext cx="29591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Accuracy Measures</a:t>
              </a:r>
              <a:endParaRPr b="1" i="0" sz="1800" u="none" cap="none" strike="noStrike">
                <a:solidFill>
                  <a:schemeClr val="dk1"/>
                </a:solidFill>
                <a:latin typeface="Calibri"/>
                <a:ea typeface="Calibri"/>
                <a:cs typeface="Calibri"/>
                <a:sym typeface="Calibri"/>
              </a:endParaRPr>
            </a:p>
          </p:txBody>
        </p:sp>
      </p:grpSp>
      <p:pic>
        <p:nvPicPr>
          <p:cNvPr descr="Chart, line chart&#10;&#10;Description automatically generated" id="258" name="Google Shape;258;p12"/>
          <p:cNvPicPr preferRelativeResize="0"/>
          <p:nvPr/>
        </p:nvPicPr>
        <p:blipFill rotWithShape="1">
          <a:blip r:embed="rId3">
            <a:alphaModFix/>
          </a:blip>
          <a:srcRect b="0" l="0" r="0" t="0"/>
          <a:stretch/>
        </p:blipFill>
        <p:spPr>
          <a:xfrm>
            <a:off x="6239168" y="1546425"/>
            <a:ext cx="5310101" cy="2806062"/>
          </a:xfrm>
          <a:prstGeom prst="rect">
            <a:avLst/>
          </a:prstGeom>
          <a:noFill/>
          <a:ln>
            <a:noFill/>
          </a:ln>
        </p:spPr>
      </p:pic>
      <p:pic>
        <p:nvPicPr>
          <p:cNvPr descr="TREND" id="259" name="Google Shape;259;p12"/>
          <p:cNvPicPr preferRelativeResize="0"/>
          <p:nvPr/>
        </p:nvPicPr>
        <p:blipFill rotWithShape="1">
          <a:blip r:embed="rId4">
            <a:alphaModFix/>
          </a:blip>
          <a:srcRect b="0" l="0" r="0" t="0"/>
          <a:stretch/>
        </p:blipFill>
        <p:spPr>
          <a:xfrm>
            <a:off x="234462" y="1700230"/>
            <a:ext cx="6100140" cy="2312970"/>
          </a:xfrm>
          <a:prstGeom prst="rect">
            <a:avLst/>
          </a:prstGeom>
          <a:noFill/>
          <a:ln>
            <a:noFill/>
          </a:ln>
        </p:spPr>
      </p:pic>
      <p:sp>
        <p:nvSpPr>
          <p:cNvPr id="260" name="Google Shape;260;p12"/>
          <p:cNvSpPr txBox="1"/>
          <p:nvPr/>
        </p:nvSpPr>
        <p:spPr>
          <a:xfrm>
            <a:off x="3984900" y="1151875"/>
            <a:ext cx="385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1" name="Google Shape;261;p12"/>
          <p:cNvSpPr txBox="1"/>
          <p:nvPr/>
        </p:nvSpPr>
        <p:spPr>
          <a:xfrm>
            <a:off x="3060675" y="1151875"/>
            <a:ext cx="8187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MLP</a:t>
            </a:r>
            <a:endParaRPr b="1" i="0" sz="1400" u="none" cap="none" strike="noStrike">
              <a:solidFill>
                <a:srgbClr val="000000"/>
              </a:solidFill>
              <a:latin typeface="Calibri"/>
              <a:ea typeface="Calibri"/>
              <a:cs typeface="Calibri"/>
              <a:sym typeface="Calibri"/>
            </a:endParaRPr>
          </a:p>
        </p:txBody>
      </p:sp>
      <p:sp>
        <p:nvSpPr>
          <p:cNvPr id="262" name="Google Shape;262;p12"/>
          <p:cNvSpPr txBox="1"/>
          <p:nvPr/>
        </p:nvSpPr>
        <p:spPr>
          <a:xfrm>
            <a:off x="8753350" y="1074975"/>
            <a:ext cx="174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SARIMAX</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p:nvPr/>
        </p:nvSpPr>
        <p:spPr>
          <a:xfrm>
            <a:off x="714707" y="259785"/>
            <a:ext cx="11003100" cy="5577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Calibri"/>
                <a:ea typeface="Calibri"/>
                <a:cs typeface="Calibri"/>
                <a:sym typeface="Calibri"/>
              </a:rPr>
              <a:t>Dashboard</a:t>
            </a:r>
            <a:endParaRPr b="0" i="0" sz="1400" u="none" cap="none" strike="noStrike">
              <a:solidFill>
                <a:srgbClr val="000000"/>
              </a:solidFill>
              <a:latin typeface="Arial"/>
              <a:ea typeface="Arial"/>
              <a:cs typeface="Arial"/>
              <a:sym typeface="Arial"/>
            </a:endParaRPr>
          </a:p>
        </p:txBody>
      </p:sp>
      <p:sp>
        <p:nvSpPr>
          <p:cNvPr id="268" name="Google Shape;268;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9" name="Google Shape;269;p13" title="VideoDashboard_2.mp4">
            <a:hlinkClick r:id="rId3"/>
          </p:cNvPr>
          <p:cNvPicPr preferRelativeResize="0"/>
          <p:nvPr/>
        </p:nvPicPr>
        <p:blipFill>
          <a:blip r:embed="rId4">
            <a:alphaModFix/>
          </a:blip>
          <a:stretch>
            <a:fillRect/>
          </a:stretch>
        </p:blipFill>
        <p:spPr>
          <a:xfrm>
            <a:off x="1105050" y="904835"/>
            <a:ext cx="10092279" cy="57357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cfbbdb9713_3_18"/>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76" name="Google Shape;276;gcfbbdb9713_3_18"/>
          <p:cNvPicPr preferRelativeResize="0"/>
          <p:nvPr/>
        </p:nvPicPr>
        <p:blipFill rotWithShape="1">
          <a:blip r:embed="rId3">
            <a:alphaModFix/>
          </a:blip>
          <a:srcRect b="0" l="0" r="0" t="0"/>
          <a:stretch/>
        </p:blipFill>
        <p:spPr>
          <a:xfrm>
            <a:off x="2013471" y="-1"/>
            <a:ext cx="822963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cfbbdb9713_3_34"/>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83" name="Google Shape;283;gcfbbdb9713_3_34"/>
          <p:cNvPicPr preferRelativeResize="0"/>
          <p:nvPr/>
        </p:nvPicPr>
        <p:blipFill rotWithShape="1">
          <a:blip r:embed="rId3">
            <a:alphaModFix/>
          </a:blip>
          <a:srcRect b="0" l="0" r="0" t="0"/>
          <a:stretch/>
        </p:blipFill>
        <p:spPr>
          <a:xfrm>
            <a:off x="260163" y="0"/>
            <a:ext cx="1167166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pic>
        <p:nvPicPr>
          <p:cNvPr descr="close up of computer code" id="288" name="Google Shape;288;p14"/>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289" name="Google Shape;289;p14"/>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LOOKING AHEAD</a:t>
            </a:r>
            <a:endParaRPr/>
          </a:p>
        </p:txBody>
      </p:sp>
      <p:sp>
        <p:nvSpPr>
          <p:cNvPr id="290" name="Google Shape;290;p14"/>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WHAT’S NEXT?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KEY TAKEAWAYS</a:t>
            </a:r>
            <a:endParaRPr/>
          </a:p>
        </p:txBody>
      </p:sp>
      <p:pic>
        <p:nvPicPr>
          <p:cNvPr descr="person staring at blueprints on a brick wall" id="297" name="Google Shape;297;p15"/>
          <p:cNvPicPr preferRelativeResize="0"/>
          <p:nvPr>
            <p:ph idx="2" type="pic"/>
          </p:nvPr>
        </p:nvPicPr>
        <p:blipFill rotWithShape="1">
          <a:blip r:embed="rId3">
            <a:alphaModFix/>
          </a:blip>
          <a:srcRect b="326" l="23552" r="23878" t="1"/>
          <a:stretch/>
        </p:blipFill>
        <p:spPr>
          <a:xfrm>
            <a:off x="0" y="0"/>
            <a:ext cx="5416550" cy="6858000"/>
          </a:xfrm>
          <a:prstGeom prst="rect">
            <a:avLst/>
          </a:prstGeom>
          <a:noFill/>
          <a:ln>
            <a:noFill/>
          </a:ln>
        </p:spPr>
      </p:pic>
      <p:sp>
        <p:nvSpPr>
          <p:cNvPr id="298" name="Google Shape;298;p15"/>
          <p:cNvSpPr txBox="1"/>
          <p:nvPr>
            <p:ph idx="1" type="body"/>
          </p:nvPr>
        </p:nvSpPr>
        <p:spPr>
          <a:xfrm>
            <a:off x="6096000" y="1660945"/>
            <a:ext cx="5669280" cy="420834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27000" lvl="0" marL="228600" rtl="0" algn="l">
              <a:lnSpc>
                <a:spcPct val="150000"/>
              </a:lnSpc>
              <a:spcBef>
                <a:spcPts val="1000"/>
              </a:spcBef>
              <a:spcAft>
                <a:spcPts val="0"/>
              </a:spcAft>
              <a:buClr>
                <a:schemeClr val="dk1"/>
              </a:buClr>
              <a:buSzPts val="1600"/>
              <a:buNone/>
            </a:pPr>
            <a:r>
              <a:t/>
            </a:r>
            <a:endParaRPr b="1"/>
          </a:p>
        </p:txBody>
      </p:sp>
      <p:sp>
        <p:nvSpPr>
          <p:cNvPr id="299" name="Google Shape;299;p1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0" name="Google Shape;300;p15"/>
          <p:cNvSpPr txBox="1"/>
          <p:nvPr/>
        </p:nvSpPr>
        <p:spPr>
          <a:xfrm>
            <a:off x="6095999" y="1496275"/>
            <a:ext cx="4719000" cy="3417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MLP is efficient for predicting data with multiple categorical variable.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SARIMAX is efficient in incorporating seasonal and trend patterns from time related variables and focused predictions.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MLP and SARIMAX are useful for predicting future values of time related variables.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FUTURE RESEARCH</a:t>
            </a:r>
            <a:endParaRPr/>
          </a:p>
        </p:txBody>
      </p:sp>
      <p:pic>
        <p:nvPicPr>
          <p:cNvPr descr="person staring at blueprints on a wall" id="306" name="Google Shape;306;p16"/>
          <p:cNvPicPr preferRelativeResize="0"/>
          <p:nvPr>
            <p:ph idx="2" type="pic"/>
          </p:nvPr>
        </p:nvPicPr>
        <p:blipFill rotWithShape="1">
          <a:blip r:embed="rId3">
            <a:alphaModFix/>
          </a:blip>
          <a:srcRect b="4341" l="0" r="0" t="4341"/>
          <a:stretch/>
        </p:blipFill>
        <p:spPr>
          <a:xfrm>
            <a:off x="960438" y="1624013"/>
            <a:ext cx="3108325" cy="1892300"/>
          </a:xfrm>
          <a:prstGeom prst="rect">
            <a:avLst/>
          </a:prstGeom>
          <a:noFill/>
          <a:ln>
            <a:noFill/>
          </a:ln>
        </p:spPr>
      </p:pic>
      <p:pic>
        <p:nvPicPr>
          <p:cNvPr descr="sticky notes on a clear dry erase board" id="307" name="Google Shape;307;p16"/>
          <p:cNvPicPr preferRelativeResize="0"/>
          <p:nvPr>
            <p:ph idx="3" type="pic"/>
          </p:nvPr>
        </p:nvPicPr>
        <p:blipFill rotWithShape="1">
          <a:blip r:embed="rId4">
            <a:alphaModFix/>
          </a:blip>
          <a:srcRect b="4341" l="0" r="0" t="4341"/>
          <a:stretch/>
        </p:blipFill>
        <p:spPr>
          <a:xfrm>
            <a:off x="4542155" y="1623219"/>
            <a:ext cx="3108325" cy="1892300"/>
          </a:xfrm>
          <a:prstGeom prst="rect">
            <a:avLst/>
          </a:prstGeom>
          <a:noFill/>
          <a:ln>
            <a:noFill/>
          </a:ln>
        </p:spPr>
      </p:pic>
      <p:pic>
        <p:nvPicPr>
          <p:cNvPr descr="group of people at a conference table" id="308" name="Google Shape;308;p16"/>
          <p:cNvPicPr preferRelativeResize="0"/>
          <p:nvPr>
            <p:ph idx="4" type="pic"/>
          </p:nvPr>
        </p:nvPicPr>
        <p:blipFill rotWithShape="1">
          <a:blip r:embed="rId5">
            <a:alphaModFix/>
          </a:blip>
          <a:srcRect b="4341" l="0" r="0" t="4341"/>
          <a:stretch/>
        </p:blipFill>
        <p:spPr>
          <a:xfrm>
            <a:off x="8122920" y="1623219"/>
            <a:ext cx="3108325" cy="1892300"/>
          </a:xfrm>
          <a:prstGeom prst="rect">
            <a:avLst/>
          </a:prstGeom>
          <a:noFill/>
          <a:ln>
            <a:noFill/>
          </a:ln>
        </p:spPr>
      </p:pic>
      <p:sp>
        <p:nvSpPr>
          <p:cNvPr id="309" name="Google Shape;309;p16"/>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Applicability to similar business cases</a:t>
            </a:r>
            <a:endParaRPr/>
          </a:p>
          <a:p>
            <a:pPr indent="-228600" lvl="0" marL="228600" rtl="0" algn="l">
              <a:lnSpc>
                <a:spcPct val="100000"/>
              </a:lnSpc>
              <a:spcBef>
                <a:spcPts val="1000"/>
              </a:spcBef>
              <a:spcAft>
                <a:spcPts val="0"/>
              </a:spcAft>
              <a:buClr>
                <a:schemeClr val="dk1"/>
              </a:buClr>
              <a:buSzPts val="1400"/>
              <a:buFont typeface="Noto Sans Symbols"/>
              <a:buChar char="▪"/>
            </a:pPr>
            <a:r>
              <a:rPr lang="en-US" sz="1400"/>
              <a:t>Categorical data with time features</a:t>
            </a:r>
            <a:endParaRPr/>
          </a:p>
          <a:p>
            <a:pPr indent="0" lvl="0" marL="0" rtl="0" algn="l">
              <a:lnSpc>
                <a:spcPct val="100000"/>
              </a:lnSpc>
              <a:spcBef>
                <a:spcPts val="0"/>
              </a:spcBef>
              <a:spcAft>
                <a:spcPts val="0"/>
              </a:spcAft>
              <a:buClr>
                <a:schemeClr val="dk1"/>
              </a:buClr>
              <a:buSzPts val="2400"/>
              <a:buNone/>
            </a:pPr>
            <a:r>
              <a:t/>
            </a:r>
            <a:endParaRPr/>
          </a:p>
          <a:p>
            <a:pPr indent="0" lvl="0" marL="0" rtl="0" algn="l">
              <a:lnSpc>
                <a:spcPct val="150000"/>
              </a:lnSpc>
              <a:spcBef>
                <a:spcPts val="1000"/>
              </a:spcBef>
              <a:spcAft>
                <a:spcPts val="0"/>
              </a:spcAft>
              <a:buClr>
                <a:schemeClr val="dk1"/>
              </a:buClr>
              <a:buSzPts val="2400"/>
              <a:buFont typeface="Noto Sans Symbols"/>
              <a:buNone/>
            </a:pPr>
            <a:r>
              <a:t/>
            </a:r>
            <a:endParaRPr/>
          </a:p>
        </p:txBody>
      </p:sp>
      <p:sp>
        <p:nvSpPr>
          <p:cNvPr id="310" name="Google Shape;310;p16"/>
          <p:cNvSpPr txBox="1"/>
          <p:nvPr/>
        </p:nvSpPr>
        <p:spPr>
          <a:xfrm>
            <a:off x="4541520" y="3670301"/>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Incorporation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Of additional data</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10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Time sensitive models are more prone to smaller data sets, increasing data points increases model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11" name="Google Shape;311;p16"/>
          <p:cNvSpPr txBox="1"/>
          <p:nvPr/>
        </p:nvSpPr>
        <p:spPr>
          <a:xfrm>
            <a:off x="8122920" y="3670302"/>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Granular job classifications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10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Expand MLP model to include granular job classification</a:t>
            </a:r>
            <a:endParaRPr b="0" i="0" sz="1400" u="none" cap="none" strike="noStrike">
              <a:solidFill>
                <a:srgbClr val="000000"/>
              </a:solidFill>
              <a:latin typeface="Arial"/>
              <a:ea typeface="Arial"/>
              <a:cs typeface="Arial"/>
              <a:sym typeface="Arial"/>
            </a:endParaRPr>
          </a:p>
        </p:txBody>
      </p:sp>
      <p:sp>
        <p:nvSpPr>
          <p:cNvPr id="312" name="Google Shape;312;p1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close up of computer code" id="317" name="Google Shape;317;p17"/>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318" name="Google Shape;318;p1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QUESTIONS ANYONE?</a:t>
            </a:r>
            <a:endParaRPr/>
          </a:p>
        </p:txBody>
      </p:sp>
      <p:sp>
        <p:nvSpPr>
          <p:cNvPr id="319" name="Google Shape;319;p1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lang="en-US"/>
              <a:t>AGENDA</a:t>
            </a:r>
            <a:endParaRPr/>
          </a:p>
        </p:txBody>
      </p:sp>
      <p:pic>
        <p:nvPicPr>
          <p:cNvPr descr="group of people at a conference table" id="131" name="Google Shape;131;p2"/>
          <p:cNvPicPr preferRelativeResize="0"/>
          <p:nvPr>
            <p:ph idx="2" type="pic"/>
          </p:nvPr>
        </p:nvPicPr>
        <p:blipFill rotWithShape="1">
          <a:blip r:embed="rId3">
            <a:alphaModFix/>
          </a:blip>
          <a:srcRect b="0" l="20370" r="20368" t="0"/>
          <a:stretch/>
        </p:blipFill>
        <p:spPr>
          <a:xfrm>
            <a:off x="0" y="0"/>
            <a:ext cx="6096000" cy="6858000"/>
          </a:xfrm>
          <a:prstGeom prst="parallelogram">
            <a:avLst>
              <a:gd fmla="val 25000" name="adj"/>
            </a:avLst>
          </a:prstGeom>
          <a:noFill/>
          <a:ln>
            <a:noFill/>
          </a:ln>
        </p:spPr>
      </p:pic>
      <p:sp>
        <p:nvSpPr>
          <p:cNvPr id="132" name="Google Shape;132;p2"/>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800"/>
              <a:buNone/>
            </a:pPr>
            <a:r>
              <a:rPr lang="en-US"/>
              <a:t>Introduction</a:t>
            </a:r>
            <a:endParaRPr/>
          </a:p>
          <a:p>
            <a:pPr indent="0" lvl="0" marL="0" rtl="0" algn="l">
              <a:lnSpc>
                <a:spcPct val="150000"/>
              </a:lnSpc>
              <a:spcBef>
                <a:spcPts val="1000"/>
              </a:spcBef>
              <a:spcAft>
                <a:spcPts val="0"/>
              </a:spcAft>
              <a:buClr>
                <a:schemeClr val="dk1"/>
              </a:buClr>
              <a:buSzPts val="1800"/>
              <a:buNone/>
            </a:pPr>
            <a:r>
              <a:rPr lang="en-US"/>
              <a:t>Approach</a:t>
            </a:r>
            <a:endParaRPr/>
          </a:p>
          <a:p>
            <a:pPr indent="0" lvl="0" marL="0" rtl="0" algn="l">
              <a:lnSpc>
                <a:spcPct val="150000"/>
              </a:lnSpc>
              <a:spcBef>
                <a:spcPts val="1000"/>
              </a:spcBef>
              <a:spcAft>
                <a:spcPts val="0"/>
              </a:spcAft>
              <a:buClr>
                <a:schemeClr val="dk1"/>
              </a:buClr>
              <a:buSzPts val="1800"/>
              <a:buNone/>
            </a:pPr>
            <a:r>
              <a:rPr lang="en-US"/>
              <a:t>Results</a:t>
            </a:r>
            <a:endParaRPr/>
          </a:p>
          <a:p>
            <a:pPr indent="0" lvl="0" marL="0" rtl="0" algn="l">
              <a:lnSpc>
                <a:spcPct val="150000"/>
              </a:lnSpc>
              <a:spcBef>
                <a:spcPts val="1000"/>
              </a:spcBef>
              <a:spcAft>
                <a:spcPts val="0"/>
              </a:spcAft>
              <a:buClr>
                <a:schemeClr val="dk1"/>
              </a:buClr>
              <a:buSzPts val="1800"/>
              <a:buNone/>
            </a:pPr>
            <a:r>
              <a:rPr lang="en-US"/>
              <a:t>What’s Next</a:t>
            </a:r>
            <a:endParaRPr/>
          </a:p>
          <a:p>
            <a:pPr indent="0" lvl="0" marL="0" rtl="0" algn="l">
              <a:lnSpc>
                <a:spcPct val="150000"/>
              </a:lnSpc>
              <a:spcBef>
                <a:spcPts val="1000"/>
              </a:spcBef>
              <a:spcAft>
                <a:spcPts val="0"/>
              </a:spcAft>
              <a:buClr>
                <a:schemeClr val="dk1"/>
              </a:buClr>
              <a:buSzPts val="1800"/>
              <a:buNone/>
            </a:pPr>
            <a:r>
              <a:rPr lang="en-US"/>
              <a:t>Q &amp; A</a:t>
            </a:r>
            <a:endParaRPr/>
          </a:p>
          <a:p>
            <a:pPr indent="0" lvl="0" marL="0" rtl="0" algn="l">
              <a:lnSpc>
                <a:spcPct val="150000"/>
              </a:lnSpc>
              <a:spcBef>
                <a:spcPts val="1000"/>
              </a:spcBef>
              <a:spcAft>
                <a:spcPts val="0"/>
              </a:spcAft>
              <a:buClr>
                <a:schemeClr val="dk1"/>
              </a:buClr>
              <a:buSzPts val="1800"/>
              <a:buNone/>
            </a:pPr>
            <a:r>
              <a:t/>
            </a:r>
            <a:endParaRPr/>
          </a:p>
        </p:txBody>
      </p:sp>
      <p:sp>
        <p:nvSpPr>
          <p:cNvPr id="133" name="Google Shape;133;p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pic>
        <p:nvPicPr>
          <p:cNvPr descr="abstract image" id="324" name="Google Shape;324;p18"/>
          <p:cNvPicPr preferRelativeResize="0"/>
          <p:nvPr/>
        </p:nvPicPr>
        <p:blipFill rotWithShape="1">
          <a:blip r:embed="rId3">
            <a:alphaModFix amt="52000"/>
          </a:blip>
          <a:srcRect b="0" l="22717" r="45640" t="0"/>
          <a:stretch/>
        </p:blipFill>
        <p:spPr>
          <a:xfrm rot="-5400000">
            <a:off x="2667002" y="-2666999"/>
            <a:ext cx="6857999" cy="12192000"/>
          </a:xfrm>
          <a:prstGeom prst="rect">
            <a:avLst/>
          </a:prstGeom>
          <a:noFill/>
          <a:ln>
            <a:noFill/>
          </a:ln>
        </p:spPr>
      </p:pic>
      <p:sp>
        <p:nvSpPr>
          <p:cNvPr id="325" name="Google Shape;325;p18"/>
          <p:cNvSpPr txBox="1"/>
          <p:nvPr>
            <p:ph idx="4294967295" type="title"/>
          </p:nvPr>
        </p:nvSpPr>
        <p:spPr>
          <a:xfrm>
            <a:off x="702365" y="1660810"/>
            <a:ext cx="10787400" cy="830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Calibri"/>
              <a:buNone/>
            </a:pPr>
            <a:r>
              <a:rPr lang="en-US" sz="4000"/>
              <a:t>THANK YOU!</a:t>
            </a:r>
            <a:endParaRPr/>
          </a:p>
        </p:txBody>
      </p:sp>
      <p:sp>
        <p:nvSpPr>
          <p:cNvPr id="326" name="Google Shape;326;p18"/>
          <p:cNvSpPr txBox="1"/>
          <p:nvPr>
            <p:ph idx="1" type="body"/>
          </p:nvPr>
        </p:nvSpPr>
        <p:spPr>
          <a:xfrm>
            <a:off x="3512343" y="5137992"/>
            <a:ext cx="5167200" cy="518700"/>
          </a:xfrm>
          <a:prstGeom prst="rect">
            <a:avLst/>
          </a:prstGeom>
          <a:gradFill>
            <a:gsLst>
              <a:gs pos="0">
                <a:schemeClr val="accent5"/>
              </a:gs>
              <a:gs pos="50000">
                <a:schemeClr val="accent1"/>
              </a:gs>
              <a:gs pos="100000">
                <a:srgbClr val="E8995B"/>
              </a:gs>
            </a:gsLst>
            <a:lin ang="10800025"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Wish you all the best!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6001406" y="2409306"/>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INTRODUCTION</a:t>
            </a:r>
            <a:endParaRPr/>
          </a:p>
        </p:txBody>
      </p:sp>
      <p:pic>
        <p:nvPicPr>
          <p:cNvPr descr="table with various people working on their laptops" id="140" name="Google Shape;140;p3"/>
          <p:cNvPicPr preferRelativeResize="0"/>
          <p:nvPr>
            <p:ph idx="2" type="pic"/>
          </p:nvPr>
        </p:nvPicPr>
        <p:blipFill rotWithShape="1">
          <a:blip r:embed="rId3">
            <a:alphaModFix/>
          </a:blip>
          <a:srcRect b="0" l="23617" r="23615" t="0"/>
          <a:stretch/>
        </p:blipFill>
        <p:spPr>
          <a:xfrm>
            <a:off x="0" y="0"/>
            <a:ext cx="5416550" cy="6846932"/>
          </a:xfrm>
          <a:prstGeom prst="rect">
            <a:avLst/>
          </a:prstGeom>
          <a:noFill/>
          <a:ln>
            <a:noFill/>
          </a:ln>
        </p:spPr>
      </p:pic>
      <p:sp>
        <p:nvSpPr>
          <p:cNvPr id="141" name="Google Shape;141;p3"/>
          <p:cNvSpPr txBox="1"/>
          <p:nvPr>
            <p:ph idx="1" type="body"/>
          </p:nvPr>
        </p:nvSpPr>
        <p:spPr>
          <a:xfrm>
            <a:off x="6130946" y="3343407"/>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WHAT IS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table with various people working on their laptops" id="147" name="Google Shape;147;p4"/>
          <p:cNvPicPr preferRelativeResize="0"/>
          <p:nvPr>
            <p:ph idx="2" type="pic"/>
          </p:nvPr>
        </p:nvPicPr>
        <p:blipFill rotWithShape="1">
          <a:blip r:embed="rId3">
            <a:alphaModFix/>
          </a:blip>
          <a:srcRect b="0" l="23617" r="23615" t="0"/>
          <a:stretch/>
        </p:blipFill>
        <p:spPr>
          <a:xfrm>
            <a:off x="0" y="0"/>
            <a:ext cx="5416550" cy="6846932"/>
          </a:xfrm>
          <a:prstGeom prst="rect">
            <a:avLst/>
          </a:prstGeom>
          <a:noFill/>
          <a:ln>
            <a:noFill/>
          </a:ln>
        </p:spPr>
      </p:pic>
      <p:sp>
        <p:nvSpPr>
          <p:cNvPr id="148" name="Google Shape;148;p4"/>
          <p:cNvSpPr txBox="1"/>
          <p:nvPr>
            <p:ph idx="3" type="body"/>
          </p:nvPr>
        </p:nvSpPr>
        <p:spPr>
          <a:xfrm>
            <a:off x="5429991" y="24572"/>
            <a:ext cx="6464776" cy="6846932"/>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rPr b="1" i="0" lang="en-US" sz="2000" u="none" strike="noStrike"/>
              <a:t>Project Goals</a:t>
            </a:r>
            <a:endParaRPr/>
          </a:p>
          <a:p>
            <a:pPr indent="-228600" lvl="0" marL="228600" rtl="0" algn="l">
              <a:lnSpc>
                <a:spcPct val="100000"/>
              </a:lnSpc>
              <a:spcBef>
                <a:spcPts val="1200"/>
              </a:spcBef>
              <a:spcAft>
                <a:spcPts val="0"/>
              </a:spcAft>
              <a:buClr>
                <a:srgbClr val="434343"/>
              </a:buClr>
              <a:buSzPts val="2000"/>
              <a:buChar char="•"/>
            </a:pPr>
            <a:r>
              <a:rPr b="0" i="0" lang="en-US" sz="2000" u="none" strike="noStrike">
                <a:solidFill>
                  <a:srgbClr val="434343"/>
                </a:solidFill>
              </a:rPr>
              <a:t>Predict future potential job vacancies in Canada</a:t>
            </a:r>
            <a:endParaRPr i="0" sz="2000" u="none" strike="noStrike">
              <a:solidFill>
                <a:srgbClr val="434343"/>
              </a:solidFill>
            </a:endParaRPr>
          </a:p>
          <a:p>
            <a:pPr indent="-228600" lvl="0" marL="228600" rtl="0" algn="l">
              <a:lnSpc>
                <a:spcPct val="100000"/>
              </a:lnSpc>
              <a:spcBef>
                <a:spcPts val="1200"/>
              </a:spcBef>
              <a:spcAft>
                <a:spcPts val="0"/>
              </a:spcAft>
              <a:buClr>
                <a:srgbClr val="434343"/>
              </a:buClr>
              <a:buSzPts val="2000"/>
              <a:buChar char="•"/>
            </a:pPr>
            <a:r>
              <a:rPr lang="en-US" sz="2000">
                <a:solidFill>
                  <a:srgbClr val="434343"/>
                </a:solidFill>
              </a:rPr>
              <a:t>Understand underlying patterns in Canada’s job market</a:t>
            </a:r>
            <a:endParaRPr/>
          </a:p>
          <a:p>
            <a:pPr indent="0" lvl="0" marL="0" rtl="0" algn="l">
              <a:lnSpc>
                <a:spcPct val="100000"/>
              </a:lnSpc>
              <a:spcBef>
                <a:spcPts val="2200"/>
              </a:spcBef>
              <a:spcAft>
                <a:spcPts val="0"/>
              </a:spcAft>
              <a:buClr>
                <a:schemeClr val="dk1"/>
              </a:buClr>
              <a:buSzPts val="2000"/>
              <a:buNone/>
            </a:pPr>
            <a:r>
              <a:rPr b="1" lang="en-US" sz="2000"/>
              <a:t>Data Source</a:t>
            </a:r>
            <a:endParaRPr/>
          </a:p>
          <a:p>
            <a:pPr indent="0" lvl="0" marL="0" rtl="0" algn="l">
              <a:lnSpc>
                <a:spcPct val="100000"/>
              </a:lnSpc>
              <a:spcBef>
                <a:spcPts val="1000"/>
              </a:spcBef>
              <a:spcAft>
                <a:spcPts val="0"/>
              </a:spcAft>
              <a:buClr>
                <a:schemeClr val="dk1"/>
              </a:buClr>
              <a:buSzPts val="1700"/>
              <a:buNone/>
            </a:pPr>
            <a:r>
              <a:rPr lang="en-US" sz="1700"/>
              <a:t>Job vacancies, proportion of job vacancies and average offered hourly wage by selected characteristics, quarterly, unadjusted for seasonality (2015-2021)</a:t>
            </a:r>
            <a:endParaRPr/>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rPr b="1" lang="en-US"/>
              <a:t>What would Canada job market look like in 2025?</a:t>
            </a:r>
            <a:endParaRPr/>
          </a:p>
          <a:p>
            <a:pPr indent="0" lvl="0" marL="0" rtl="0" algn="l">
              <a:lnSpc>
                <a:spcPct val="100000"/>
              </a:lnSpc>
              <a:spcBef>
                <a:spcPts val="1000"/>
              </a:spcBef>
              <a:spcAft>
                <a:spcPts val="0"/>
              </a:spcAft>
              <a:buClr>
                <a:schemeClr val="dk1"/>
              </a:buClr>
              <a:buSzPts val="1600"/>
              <a:buNone/>
            </a:pPr>
            <a:r>
              <a:rPr b="1" lang="en-US"/>
              <a:t>What jobs have most growth potential?</a:t>
            </a:r>
            <a:endParaRPr/>
          </a:p>
          <a:p>
            <a:pPr indent="0" lvl="0" marL="0" rtl="0" algn="l">
              <a:lnSpc>
                <a:spcPct val="150000"/>
              </a:lnSpc>
              <a:spcBef>
                <a:spcPts val="1000"/>
              </a:spcBef>
              <a:spcAft>
                <a:spcPts val="0"/>
              </a:spcAft>
              <a:buClr>
                <a:schemeClr val="dk1"/>
              </a:buClr>
              <a:buSzPts val="1600"/>
              <a:buNone/>
            </a:pPr>
            <a:r>
              <a:t/>
            </a:r>
            <a:endParaRPr b="1"/>
          </a:p>
          <a:p>
            <a:pPr indent="0" lvl="0" marL="0" rtl="0" algn="l">
              <a:lnSpc>
                <a:spcPct val="150000"/>
              </a:lnSpc>
              <a:spcBef>
                <a:spcPts val="1000"/>
              </a:spcBef>
              <a:spcAft>
                <a:spcPts val="0"/>
              </a:spcAft>
              <a:buClr>
                <a:schemeClr val="dk1"/>
              </a:buClr>
              <a:buSzPts val="1600"/>
              <a:buNone/>
            </a:pPr>
            <a:r>
              <a:rPr b="1" lang="en-US"/>
              <a:t>Technologies Used</a:t>
            </a:r>
            <a:endParaRPr/>
          </a:p>
        </p:txBody>
      </p:sp>
      <p:sp>
        <p:nvSpPr>
          <p:cNvPr id="149" name="Google Shape;149;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0" name="Google Shape;150;p4"/>
          <p:cNvPicPr preferRelativeResize="0"/>
          <p:nvPr/>
        </p:nvPicPr>
        <p:blipFill rotWithShape="1">
          <a:blip r:embed="rId4">
            <a:alphaModFix/>
          </a:blip>
          <a:srcRect b="0" l="0" r="38111" t="-6408"/>
          <a:stretch/>
        </p:blipFill>
        <p:spPr>
          <a:xfrm>
            <a:off x="6939081" y="1715814"/>
            <a:ext cx="1661987" cy="319088"/>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5820213" y="5730503"/>
            <a:ext cx="893993" cy="555217"/>
          </a:xfrm>
          <a:prstGeom prst="rect">
            <a:avLst/>
          </a:prstGeom>
          <a:noFill/>
          <a:ln>
            <a:noFill/>
          </a:ln>
        </p:spPr>
      </p:pic>
      <p:pic>
        <p:nvPicPr>
          <p:cNvPr id="152" name="Google Shape;152;p4"/>
          <p:cNvPicPr preferRelativeResize="0"/>
          <p:nvPr/>
        </p:nvPicPr>
        <p:blipFill rotWithShape="1">
          <a:blip r:embed="rId6">
            <a:alphaModFix/>
          </a:blip>
          <a:srcRect b="0" l="0" r="0" t="0"/>
          <a:stretch/>
        </p:blipFill>
        <p:spPr>
          <a:xfrm>
            <a:off x="7015149" y="5937057"/>
            <a:ext cx="754926" cy="754926"/>
          </a:xfrm>
          <a:prstGeom prst="rect">
            <a:avLst/>
          </a:prstGeom>
          <a:noFill/>
          <a:ln>
            <a:noFill/>
          </a:ln>
        </p:spPr>
      </p:pic>
      <p:pic>
        <p:nvPicPr>
          <p:cNvPr id="153" name="Google Shape;153;p4"/>
          <p:cNvPicPr preferRelativeResize="0"/>
          <p:nvPr/>
        </p:nvPicPr>
        <p:blipFill rotWithShape="1">
          <a:blip r:embed="rId7">
            <a:alphaModFix/>
          </a:blip>
          <a:srcRect b="0" l="0" r="0" t="0"/>
          <a:stretch/>
        </p:blipFill>
        <p:spPr>
          <a:xfrm>
            <a:off x="8594800" y="5579993"/>
            <a:ext cx="791879" cy="560544"/>
          </a:xfrm>
          <a:prstGeom prst="rect">
            <a:avLst/>
          </a:prstGeom>
          <a:noFill/>
          <a:ln>
            <a:noFill/>
          </a:ln>
        </p:spPr>
      </p:pic>
      <p:pic>
        <p:nvPicPr>
          <p:cNvPr id="154" name="Google Shape;154;p4"/>
          <p:cNvPicPr preferRelativeResize="0"/>
          <p:nvPr/>
        </p:nvPicPr>
        <p:blipFill rotWithShape="1">
          <a:blip r:embed="rId8">
            <a:alphaModFix/>
          </a:blip>
          <a:srcRect b="0" l="0" r="0" t="0"/>
          <a:stretch/>
        </p:blipFill>
        <p:spPr>
          <a:xfrm>
            <a:off x="7685653" y="5645319"/>
            <a:ext cx="797256" cy="429893"/>
          </a:xfrm>
          <a:prstGeom prst="rect">
            <a:avLst/>
          </a:prstGeom>
          <a:noFill/>
          <a:ln>
            <a:noFill/>
          </a:ln>
        </p:spPr>
      </p:pic>
      <p:pic>
        <p:nvPicPr>
          <p:cNvPr id="155" name="Google Shape;155;p4"/>
          <p:cNvPicPr preferRelativeResize="0"/>
          <p:nvPr/>
        </p:nvPicPr>
        <p:blipFill rotWithShape="1">
          <a:blip r:embed="rId9">
            <a:alphaModFix/>
          </a:blip>
          <a:srcRect b="0" l="0" r="0" t="0"/>
          <a:stretch/>
        </p:blipFill>
        <p:spPr>
          <a:xfrm>
            <a:off x="5602014" y="6424707"/>
            <a:ext cx="1265081" cy="204413"/>
          </a:xfrm>
          <a:prstGeom prst="rect">
            <a:avLst/>
          </a:prstGeom>
          <a:noFill/>
          <a:ln>
            <a:noFill/>
          </a:ln>
        </p:spPr>
      </p:pic>
      <p:pic>
        <p:nvPicPr>
          <p:cNvPr descr="Numpy, logo Free Icon of Vector Logo" id="156" name="Google Shape;156;p4"/>
          <p:cNvPicPr preferRelativeResize="0"/>
          <p:nvPr/>
        </p:nvPicPr>
        <p:blipFill rotWithShape="1">
          <a:blip r:embed="rId10">
            <a:alphaModFix/>
          </a:blip>
          <a:srcRect b="0" l="0" r="0" t="0"/>
          <a:stretch/>
        </p:blipFill>
        <p:spPr>
          <a:xfrm>
            <a:off x="7875307" y="6254942"/>
            <a:ext cx="1003166" cy="501583"/>
          </a:xfrm>
          <a:prstGeom prst="rect">
            <a:avLst/>
          </a:prstGeom>
          <a:noFill/>
          <a:ln>
            <a:noFill/>
          </a:ln>
        </p:spPr>
      </p:pic>
      <p:pic>
        <p:nvPicPr>
          <p:cNvPr id="157" name="Google Shape;157;p4"/>
          <p:cNvPicPr preferRelativeResize="0"/>
          <p:nvPr/>
        </p:nvPicPr>
        <p:blipFill rotWithShape="1">
          <a:blip r:embed="rId11">
            <a:alphaModFix/>
          </a:blip>
          <a:srcRect b="0" l="0" r="0" t="0"/>
          <a:stretch/>
        </p:blipFill>
        <p:spPr>
          <a:xfrm>
            <a:off x="9427693" y="5319911"/>
            <a:ext cx="942723" cy="942723"/>
          </a:xfrm>
          <a:prstGeom prst="rect">
            <a:avLst/>
          </a:prstGeom>
          <a:noFill/>
          <a:ln>
            <a:noFill/>
          </a:ln>
        </p:spPr>
      </p:pic>
      <p:pic>
        <p:nvPicPr>
          <p:cNvPr id="158" name="Google Shape;158;p4"/>
          <p:cNvPicPr preferRelativeResize="0"/>
          <p:nvPr/>
        </p:nvPicPr>
        <p:blipFill rotWithShape="1">
          <a:blip r:embed="rId12">
            <a:alphaModFix/>
          </a:blip>
          <a:srcRect b="0" l="0" r="0" t="0"/>
          <a:stretch/>
        </p:blipFill>
        <p:spPr>
          <a:xfrm>
            <a:off x="10353357" y="5327677"/>
            <a:ext cx="853985" cy="853985"/>
          </a:xfrm>
          <a:prstGeom prst="rect">
            <a:avLst/>
          </a:prstGeom>
          <a:noFill/>
          <a:ln>
            <a:noFill/>
          </a:ln>
        </p:spPr>
      </p:pic>
      <p:pic>
        <p:nvPicPr>
          <p:cNvPr id="159" name="Google Shape;159;p4"/>
          <p:cNvPicPr preferRelativeResize="0"/>
          <p:nvPr/>
        </p:nvPicPr>
        <p:blipFill rotWithShape="1">
          <a:blip r:embed="rId13">
            <a:alphaModFix/>
          </a:blip>
          <a:srcRect b="0" l="0" r="0" t="0"/>
          <a:stretch/>
        </p:blipFill>
        <p:spPr>
          <a:xfrm>
            <a:off x="11283067" y="5657236"/>
            <a:ext cx="534403" cy="534403"/>
          </a:xfrm>
          <a:prstGeom prst="rect">
            <a:avLst/>
          </a:prstGeom>
          <a:noFill/>
          <a:ln>
            <a:noFill/>
          </a:ln>
        </p:spPr>
      </p:pic>
      <p:pic>
        <p:nvPicPr>
          <p:cNvPr id="160" name="Google Shape;160;p4"/>
          <p:cNvPicPr preferRelativeResize="0"/>
          <p:nvPr/>
        </p:nvPicPr>
        <p:blipFill rotWithShape="1">
          <a:blip r:embed="rId14">
            <a:alphaModFix/>
          </a:blip>
          <a:srcRect b="0" l="0" r="0" t="0"/>
          <a:stretch/>
        </p:blipFill>
        <p:spPr>
          <a:xfrm>
            <a:off x="9024307" y="6075212"/>
            <a:ext cx="1245757" cy="697624"/>
          </a:xfrm>
          <a:prstGeom prst="rect">
            <a:avLst/>
          </a:prstGeom>
          <a:noFill/>
          <a:ln>
            <a:noFill/>
          </a:ln>
        </p:spPr>
      </p:pic>
      <p:pic>
        <p:nvPicPr>
          <p:cNvPr id="161" name="Google Shape;161;p4"/>
          <p:cNvPicPr preferRelativeResize="0"/>
          <p:nvPr/>
        </p:nvPicPr>
        <p:blipFill rotWithShape="1">
          <a:blip r:embed="rId15">
            <a:alphaModFix/>
          </a:blip>
          <a:srcRect b="0" l="0" r="0" t="0"/>
          <a:stretch/>
        </p:blipFill>
        <p:spPr>
          <a:xfrm>
            <a:off x="10254285" y="6165184"/>
            <a:ext cx="1075569" cy="534402"/>
          </a:xfrm>
          <a:prstGeom prst="rect">
            <a:avLst/>
          </a:prstGeom>
          <a:noFill/>
          <a:ln>
            <a:noFill/>
          </a:ln>
        </p:spPr>
      </p:pic>
      <p:pic>
        <p:nvPicPr>
          <p:cNvPr descr="GitHub logo and symbol, meaning, history, PNG" id="162" name="Google Shape;162;p4"/>
          <p:cNvPicPr preferRelativeResize="0"/>
          <p:nvPr/>
        </p:nvPicPr>
        <p:blipFill rotWithShape="1">
          <a:blip r:embed="rId16">
            <a:alphaModFix/>
          </a:blip>
          <a:srcRect b="0" l="0" r="0" t="0"/>
          <a:stretch/>
        </p:blipFill>
        <p:spPr>
          <a:xfrm>
            <a:off x="11309535" y="6289773"/>
            <a:ext cx="846929" cy="474280"/>
          </a:xfrm>
          <a:prstGeom prst="rect">
            <a:avLst/>
          </a:prstGeom>
          <a:noFill/>
          <a:ln>
            <a:noFill/>
          </a:ln>
        </p:spPr>
      </p:pic>
      <p:sp>
        <p:nvSpPr>
          <p:cNvPr id="163" name="Google Shape;163;p4"/>
          <p:cNvSpPr txBox="1"/>
          <p:nvPr>
            <p:ph idx="1" type="body"/>
          </p:nvPr>
        </p:nvSpPr>
        <p:spPr>
          <a:xfrm>
            <a:off x="5506389" y="3261273"/>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en-US"/>
              <a:t>Questions to answer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APPROACH</a:t>
            </a:r>
            <a:endParaRPr/>
          </a:p>
        </p:txBody>
      </p:sp>
      <p:pic>
        <p:nvPicPr>
          <p:cNvPr descr="close up of computer code" id="169" name="Google Shape;169;p6"/>
          <p:cNvPicPr preferRelativeResize="0"/>
          <p:nvPr>
            <p:ph idx="2" type="pic"/>
          </p:nvPr>
        </p:nvPicPr>
        <p:blipFill rotWithShape="1">
          <a:blip r:embed="rId3">
            <a:alphaModFix/>
          </a:blip>
          <a:srcRect b="0" l="20370" r="20368" t="0"/>
          <a:stretch/>
        </p:blipFill>
        <p:spPr>
          <a:xfrm>
            <a:off x="0" y="0"/>
            <a:ext cx="6096000" cy="6867922"/>
          </a:xfrm>
          <a:prstGeom prst="rect">
            <a:avLst/>
          </a:prstGeom>
          <a:noFill/>
          <a:ln>
            <a:noFill/>
          </a:ln>
        </p:spPr>
      </p:pic>
      <p:sp>
        <p:nvSpPr>
          <p:cNvPr id="170" name="Google Shape;170;p6"/>
          <p:cNvSpPr txBox="1"/>
          <p:nvPr>
            <p:ph idx="1" type="body"/>
          </p:nvPr>
        </p:nvSpPr>
        <p:spPr>
          <a:xfrm>
            <a:off x="6202680" y="4393374"/>
            <a:ext cx="283464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LET’S DIVE IN!</a:t>
            </a:r>
            <a:endParaRPr/>
          </a:p>
        </p:txBody>
      </p:sp>
      <p:sp>
        <p:nvSpPr>
          <p:cNvPr id="171" name="Google Shape;171;p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title"/>
          </p:nvPr>
        </p:nvSpPr>
        <p:spPr>
          <a:xfrm>
            <a:off x="545169" y="353341"/>
            <a:ext cx="11003100" cy="82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lang="en-US"/>
              <a:t>PROJECT FLOW CHART</a:t>
            </a:r>
            <a:endParaRPr/>
          </a:p>
        </p:txBody>
      </p:sp>
      <p:sp>
        <p:nvSpPr>
          <p:cNvPr id="177" name="Google Shape;177;p7"/>
          <p:cNvSpPr txBox="1"/>
          <p:nvPr>
            <p:ph idx="12" type="sldNum"/>
          </p:nvPr>
        </p:nvSpPr>
        <p:spPr>
          <a:xfrm>
            <a:off x="11499919" y="605385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Diagram&#10;&#10;Description automatically generated" id="178" name="Google Shape;178;p7"/>
          <p:cNvPicPr preferRelativeResize="0"/>
          <p:nvPr/>
        </p:nvPicPr>
        <p:blipFill rotWithShape="1">
          <a:blip r:embed="rId3">
            <a:alphaModFix/>
          </a:blip>
          <a:srcRect b="0" l="0" r="0" t="0"/>
          <a:stretch/>
        </p:blipFill>
        <p:spPr>
          <a:xfrm>
            <a:off x="1507658" y="1356385"/>
            <a:ext cx="8867775" cy="4781550"/>
          </a:xfrm>
          <a:prstGeom prst="rect">
            <a:avLst/>
          </a:prstGeom>
          <a:noFill/>
          <a:ln>
            <a:noFill/>
          </a:ln>
        </p:spPr>
      </p:pic>
      <p:sp>
        <p:nvSpPr>
          <p:cNvPr id="179" name="Google Shape;179;p7"/>
          <p:cNvSpPr/>
          <p:nvPr/>
        </p:nvSpPr>
        <p:spPr>
          <a:xfrm>
            <a:off x="1390569" y="1378178"/>
            <a:ext cx="2406900" cy="3300900"/>
          </a:xfrm>
          <a:prstGeom prst="rect">
            <a:avLst/>
          </a:prstGeom>
          <a:noFill/>
          <a:ln cap="flat" cmpd="sng" w="12700">
            <a:solidFill>
              <a:srgbClr val="782D3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7"/>
          <p:cNvSpPr txBox="1"/>
          <p:nvPr/>
        </p:nvSpPr>
        <p:spPr>
          <a:xfrm>
            <a:off x="43767" y="2360281"/>
            <a:ext cx="13467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Data Exploratory Analysis</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4060195" y="4483371"/>
            <a:ext cx="4235700" cy="1828800"/>
          </a:xfrm>
          <a:prstGeom prst="rect">
            <a:avLst/>
          </a:prstGeom>
          <a:noFill/>
          <a:ln cap="flat" cmpd="sng" w="12700">
            <a:solidFill>
              <a:srgbClr val="E9975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7"/>
          <p:cNvSpPr txBox="1"/>
          <p:nvPr/>
        </p:nvSpPr>
        <p:spPr>
          <a:xfrm>
            <a:off x="2452112" y="5014294"/>
            <a:ext cx="17703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Machine Learning Optimization</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8412955" y="1708177"/>
            <a:ext cx="2342400" cy="4068000"/>
          </a:xfrm>
          <a:prstGeom prst="rect">
            <a:avLst/>
          </a:prstGeom>
          <a:noFill/>
          <a:ln cap="flat" cmpd="sng" w="12700">
            <a:solidFill>
              <a:srgbClr val="2C215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7"/>
          <p:cNvSpPr txBox="1"/>
          <p:nvPr/>
        </p:nvSpPr>
        <p:spPr>
          <a:xfrm>
            <a:off x="10745812" y="2821946"/>
            <a:ext cx="12732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Results Analysis and Evaluation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976627" y="16338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8"/>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4800"/>
              <a:t>DATA EXTRACTION</a:t>
            </a:r>
            <a:r>
              <a:rPr lang="en-US"/>
              <a:t>, TRANSFORMATION AND LOADING</a:t>
            </a:r>
            <a:endParaRPr sz="4800"/>
          </a:p>
        </p:txBody>
      </p:sp>
      <p:sp>
        <p:nvSpPr>
          <p:cNvPr id="191" name="Google Shape;191;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 name="Google Shape;192;p8"/>
          <p:cNvSpPr txBox="1"/>
          <p:nvPr/>
        </p:nvSpPr>
        <p:spPr>
          <a:xfrm>
            <a:off x="1087878" y="2460343"/>
            <a:ext cx="10509600" cy="3694200"/>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Dataset contained poor quality data and was classified using Status column.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retained only A-D to ensure high quality data.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292F"/>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292F"/>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Key aspects we are interested in are Vacancies. These subsets of data were identified using Statistics column and retained.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also decided to focus on Full Time and Part Time metrics which we filtered from Job Characteristics column.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Redundant columns were dropped and NOC column split into code and description.</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Specific data required for Machine Learning models at Broad NOC level was placed into one table for easy connection from Pandas to run modelling.</a:t>
            </a:r>
            <a:endParaRPr b="0" i="0" sz="1400" u="none" cap="none" strike="noStrike">
              <a:solidFill>
                <a:srgbClr val="000000"/>
              </a:solidFill>
              <a:latin typeface="Arial"/>
              <a:ea typeface="Arial"/>
              <a:cs typeface="Arial"/>
              <a:sym typeface="Arial"/>
            </a:endParaRPr>
          </a:p>
        </p:txBody>
      </p:sp>
      <p:sp>
        <p:nvSpPr>
          <p:cNvPr id="193" name="Google Shape;193;p8"/>
          <p:cNvSpPr txBox="1"/>
          <p:nvPr/>
        </p:nvSpPr>
        <p:spPr>
          <a:xfrm>
            <a:off x="1087878" y="17281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Quality</a:t>
            </a:r>
            <a:endParaRPr b="0" i="0" sz="1400" u="none" cap="none" strike="noStrike">
              <a:solidFill>
                <a:srgbClr val="000000"/>
              </a:solidFill>
              <a:latin typeface="Arial"/>
              <a:ea typeface="Arial"/>
              <a:cs typeface="Arial"/>
              <a:sym typeface="Arial"/>
            </a:endParaRPr>
          </a:p>
        </p:txBody>
      </p:sp>
      <p:grpSp>
        <p:nvGrpSpPr>
          <p:cNvPr id="194" name="Google Shape;194;p8"/>
          <p:cNvGrpSpPr/>
          <p:nvPr/>
        </p:nvGrpSpPr>
        <p:grpSpPr>
          <a:xfrm>
            <a:off x="976627" y="3057127"/>
            <a:ext cx="6207251" cy="557784"/>
            <a:chOff x="1129027" y="1786274"/>
            <a:chExt cx="6207251" cy="557784"/>
          </a:xfrm>
        </p:grpSpPr>
        <p:sp>
          <p:nvSpPr>
            <p:cNvPr id="195" name="Google Shape;195;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Volume</a:t>
              </a:r>
              <a:endParaRPr b="0" i="0" sz="1400" u="none" cap="none" strike="noStrike">
                <a:solidFill>
                  <a:srgbClr val="000000"/>
                </a:solidFill>
                <a:latin typeface="Arial"/>
                <a:ea typeface="Arial"/>
                <a:cs typeface="Arial"/>
                <a:sym typeface="Arial"/>
              </a:endParaRPr>
            </a:p>
          </p:txBody>
        </p:sp>
      </p:grpSp>
      <p:grpSp>
        <p:nvGrpSpPr>
          <p:cNvPr id="197" name="Google Shape;197;p8"/>
          <p:cNvGrpSpPr/>
          <p:nvPr/>
        </p:nvGrpSpPr>
        <p:grpSpPr>
          <a:xfrm>
            <a:off x="976627" y="4945234"/>
            <a:ext cx="6207251" cy="557784"/>
            <a:chOff x="1129027" y="1786274"/>
            <a:chExt cx="6207251" cy="557784"/>
          </a:xfrm>
        </p:grpSpPr>
        <p:sp>
          <p:nvSpPr>
            <p:cNvPr id="198" name="Google Shape;198;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Readiness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594519" y="46189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EXPLORATORY DATA ANALYSIS</a:t>
            </a:r>
            <a:endParaRPr/>
          </a:p>
        </p:txBody>
      </p:sp>
      <p:sp>
        <p:nvSpPr>
          <p:cNvPr id="205" name="Google Shape;205;p9"/>
          <p:cNvSpPr txBox="1"/>
          <p:nvPr>
            <p:ph idx="12" type="sldNum"/>
          </p:nvPr>
        </p:nvSpPr>
        <p:spPr>
          <a:xfrm>
            <a:off x="11549269" y="6093328"/>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6" name="Google Shape;206;p9"/>
          <p:cNvPicPr preferRelativeResize="0"/>
          <p:nvPr/>
        </p:nvPicPr>
        <p:blipFill rotWithShape="1">
          <a:blip r:embed="rId3">
            <a:alphaModFix/>
          </a:blip>
          <a:srcRect b="0" l="0" r="0" t="0"/>
          <a:stretch/>
        </p:blipFill>
        <p:spPr>
          <a:xfrm>
            <a:off x="0" y="1216729"/>
            <a:ext cx="12192000" cy="1935163"/>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111587" y="3059949"/>
            <a:ext cx="6739721" cy="3125322"/>
          </a:xfrm>
          <a:prstGeom prst="rect">
            <a:avLst/>
          </a:prstGeom>
          <a:noFill/>
          <a:ln>
            <a:noFill/>
          </a:ln>
        </p:spPr>
      </p:pic>
      <p:pic>
        <p:nvPicPr>
          <p:cNvPr id="208" name="Google Shape;208;p9"/>
          <p:cNvPicPr preferRelativeResize="0"/>
          <p:nvPr/>
        </p:nvPicPr>
        <p:blipFill rotWithShape="1">
          <a:blip r:embed="rId5">
            <a:alphaModFix/>
          </a:blip>
          <a:srcRect b="0" l="0" r="0" t="0"/>
          <a:stretch/>
        </p:blipFill>
        <p:spPr>
          <a:xfrm>
            <a:off x="8252749" y="2856107"/>
            <a:ext cx="3939251" cy="3165163"/>
          </a:xfrm>
          <a:prstGeom prst="rect">
            <a:avLst/>
          </a:prstGeom>
          <a:noFill/>
          <a:ln>
            <a:noFill/>
          </a:ln>
        </p:spPr>
      </p:pic>
      <p:pic>
        <p:nvPicPr>
          <p:cNvPr id="209" name="Google Shape;209;p9"/>
          <p:cNvPicPr preferRelativeResize="0"/>
          <p:nvPr/>
        </p:nvPicPr>
        <p:blipFill rotWithShape="1">
          <a:blip r:embed="rId6">
            <a:alphaModFix/>
          </a:blip>
          <a:srcRect b="0" l="0" r="0" t="0"/>
          <a:stretch/>
        </p:blipFill>
        <p:spPr>
          <a:xfrm>
            <a:off x="6367351" y="4106601"/>
            <a:ext cx="2204306" cy="2473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p:nvPr/>
        </p:nvSpPr>
        <p:spPr>
          <a:xfrm>
            <a:off x="7513925" y="4674350"/>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a:off x="5218400" y="34705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
          <p:cNvSpPr/>
          <p:nvPr/>
        </p:nvSpPr>
        <p:spPr>
          <a:xfrm>
            <a:off x="2922900" y="44968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0"/>
          <p:cNvSpPr txBox="1"/>
          <p:nvPr>
            <p:ph type="title"/>
          </p:nvPr>
        </p:nvSpPr>
        <p:spPr>
          <a:xfrm>
            <a:off x="594518" y="203526"/>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MACHINE LEARNING MODEL SELECTION </a:t>
            </a:r>
            <a:endParaRPr sz="4800"/>
          </a:p>
        </p:txBody>
      </p:sp>
      <p:sp>
        <p:nvSpPr>
          <p:cNvPr id="219" name="Google Shape;219;p1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0" name="Google Shape;220;p10"/>
          <p:cNvSpPr/>
          <p:nvPr/>
        </p:nvSpPr>
        <p:spPr>
          <a:xfrm>
            <a:off x="643543" y="1026979"/>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10"/>
          <p:cNvSpPr txBox="1"/>
          <p:nvPr/>
        </p:nvSpPr>
        <p:spPr>
          <a:xfrm>
            <a:off x="643543" y="1584763"/>
            <a:ext cx="108084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D1C1D"/>
              </a:buClr>
              <a:buSzPts val="2100"/>
              <a:buFont typeface="Arial"/>
              <a:buChar char="•"/>
            </a:pPr>
            <a:r>
              <a:rPr b="0" i="0" lang="en-US" sz="2100" u="none" cap="none" strike="noStrike">
                <a:solidFill>
                  <a:srgbClr val="1D1C1D"/>
                </a:solidFill>
                <a:latin typeface="Lato"/>
                <a:ea typeface="Lato"/>
                <a:cs typeface="Lato"/>
                <a:sym typeface="Lato"/>
              </a:rPr>
              <a:t>To cover all data available in the data source and  predict job vacancies at broad and granular levels</a:t>
            </a:r>
            <a:endParaRPr b="0" i="0" sz="17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D1C1D"/>
              </a:buClr>
              <a:buSzPts val="2100"/>
              <a:buFont typeface="Arial"/>
              <a:buChar char="•"/>
            </a:pPr>
            <a:r>
              <a:rPr b="0" i="0" lang="en-US" sz="2100" u="none" cap="none" strike="noStrike">
                <a:solidFill>
                  <a:srgbClr val="1D1C1D"/>
                </a:solidFill>
                <a:latin typeface="Lato"/>
                <a:ea typeface="Lato"/>
                <a:cs typeface="Lato"/>
                <a:sym typeface="Lato"/>
              </a:rPr>
              <a:t>Data exploratory analysis showed missing values from different provinces, NOCs, Job characteristics level</a:t>
            </a:r>
            <a:endParaRPr b="0" i="0" sz="2200" u="none" cap="none" strike="noStrike">
              <a:solidFill>
                <a:schemeClr val="dk1"/>
              </a:solidFill>
              <a:latin typeface="Calibri"/>
              <a:ea typeface="Calibri"/>
              <a:cs typeface="Calibri"/>
              <a:sym typeface="Calibri"/>
            </a:endParaRPr>
          </a:p>
        </p:txBody>
      </p:sp>
      <p:sp>
        <p:nvSpPr>
          <p:cNvPr id="222" name="Google Shape;222;p10"/>
          <p:cNvSpPr txBox="1"/>
          <p:nvPr/>
        </p:nvSpPr>
        <p:spPr>
          <a:xfrm>
            <a:off x="739979" y="1065750"/>
            <a:ext cx="9808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Why SARIMAX and Multi Layer Percptron-Regressor ?</a:t>
            </a:r>
            <a:endParaRPr b="0" i="0" sz="1400" u="none" cap="none" strike="noStrike">
              <a:solidFill>
                <a:srgbClr val="000000"/>
              </a:solidFill>
              <a:latin typeface="Arial"/>
              <a:ea typeface="Arial"/>
              <a:cs typeface="Arial"/>
              <a:sym typeface="Arial"/>
            </a:endParaRPr>
          </a:p>
        </p:txBody>
      </p:sp>
      <p:sp>
        <p:nvSpPr>
          <p:cNvPr id="223" name="Google Shape;223;p10"/>
          <p:cNvSpPr txBox="1"/>
          <p:nvPr/>
        </p:nvSpPr>
        <p:spPr>
          <a:xfrm>
            <a:off x="3191425" y="5122925"/>
            <a:ext cx="147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Random Forest </a:t>
            </a:r>
            <a:endParaRPr b="1" i="0" sz="1400" u="none" cap="none" strike="noStrike">
              <a:solidFill>
                <a:srgbClr val="000000"/>
              </a:solidFill>
              <a:latin typeface="Calibri"/>
              <a:ea typeface="Calibri"/>
              <a:cs typeface="Calibri"/>
              <a:sym typeface="Calibri"/>
            </a:endParaRPr>
          </a:p>
        </p:txBody>
      </p:sp>
      <p:sp>
        <p:nvSpPr>
          <p:cNvPr id="224" name="Google Shape;224;p10"/>
          <p:cNvSpPr txBox="1"/>
          <p:nvPr/>
        </p:nvSpPr>
        <p:spPr>
          <a:xfrm>
            <a:off x="7730800" y="5300450"/>
            <a:ext cx="15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Linear Regression</a:t>
            </a:r>
            <a:endParaRPr b="1" i="0" sz="1400" u="none" cap="none" strike="noStrike">
              <a:solidFill>
                <a:srgbClr val="000000"/>
              </a:solidFill>
              <a:latin typeface="Calibri"/>
              <a:ea typeface="Calibri"/>
              <a:cs typeface="Calibri"/>
              <a:sym typeface="Calibri"/>
            </a:endParaRPr>
          </a:p>
        </p:txBody>
      </p:sp>
      <p:sp>
        <p:nvSpPr>
          <p:cNvPr id="225" name="Google Shape;225;p10"/>
          <p:cNvSpPr txBox="1"/>
          <p:nvPr/>
        </p:nvSpPr>
        <p:spPr>
          <a:xfrm>
            <a:off x="5856175" y="4096625"/>
            <a:ext cx="15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Arima</a:t>
            </a:r>
            <a:endParaRPr b="1" i="0" sz="1400" u="none" cap="none" strike="noStrike">
              <a:solidFill>
                <a:srgbClr val="000000"/>
              </a:solidFill>
              <a:latin typeface="Calibri"/>
              <a:ea typeface="Calibri"/>
              <a:cs typeface="Calibri"/>
              <a:sym typeface="Calibri"/>
            </a:endParaRPr>
          </a:p>
        </p:txBody>
      </p:sp>
      <p:sp>
        <p:nvSpPr>
          <p:cNvPr id="226" name="Google Shape;226;p10"/>
          <p:cNvSpPr/>
          <p:nvPr/>
        </p:nvSpPr>
        <p:spPr>
          <a:xfrm>
            <a:off x="1740100" y="3316400"/>
            <a:ext cx="9089400" cy="335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0"/>
          <p:cNvSpPr txBox="1"/>
          <p:nvPr/>
        </p:nvSpPr>
        <p:spPr>
          <a:xfrm>
            <a:off x="1883400" y="3521125"/>
            <a:ext cx="1590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Prototypes</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2021-12-01T14:24:29Z</dcterms:created>
  <dc:creator>Wisam Ramadan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